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theme/themeOverride5.xml" ContentType="application/vnd.openxmlformats-officedocument.themeOverride+xml"/>
  <Override PartName="/ppt/notesSlides/notesSlide5.xml" ContentType="application/vnd.openxmlformats-officedocument.presentationml.notesSlide+xml"/>
  <Override PartName="/ppt/theme/themeOverride6.xml" ContentType="application/vnd.openxmlformats-officedocument.themeOverride+xml"/>
  <Override PartName="/ppt/notesSlides/notesSlide6.xml" ContentType="application/vnd.openxmlformats-officedocument.presentationml.notesSlide+xml"/>
  <Override PartName="/ppt/theme/themeOverride7.xml" ContentType="application/vnd.openxmlformats-officedocument.themeOverride+xml"/>
  <Override PartName="/ppt/notesSlides/notesSlide7.xml" ContentType="application/vnd.openxmlformats-officedocument.presentationml.notesSlide+xml"/>
  <Override PartName="/ppt/theme/themeOverride8.xml" ContentType="application/vnd.openxmlformats-officedocument.themeOverride+xml"/>
  <Override PartName="/ppt/notesSlides/notesSlide8.xml" ContentType="application/vnd.openxmlformats-officedocument.presentationml.notesSlide+xml"/>
  <Override PartName="/ppt/theme/themeOverride9.xml" ContentType="application/vnd.openxmlformats-officedocument.themeOverride+xml"/>
  <Override PartName="/ppt/notesSlides/notesSlide9.xml" ContentType="application/vnd.openxmlformats-officedocument.presentationml.notesSlide+xml"/>
  <Override PartName="/ppt/theme/themeOverride10.xml" ContentType="application/vnd.openxmlformats-officedocument.themeOverride+xml"/>
  <Override PartName="/ppt/notesSlides/notesSlide10.xml" ContentType="application/vnd.openxmlformats-officedocument.presentationml.notesSlide+xml"/>
  <Override PartName="/ppt/theme/themeOverride11.xml" ContentType="application/vnd.openxmlformats-officedocument.themeOverride+xml"/>
  <Override PartName="/ppt/notesSlides/notesSlide11.xml" ContentType="application/vnd.openxmlformats-officedocument.presentationml.notesSlide+xml"/>
  <Override PartName="/ppt/theme/themeOverride12.xml" ContentType="application/vnd.openxmlformats-officedocument.themeOverride+xml"/>
  <Override PartName="/ppt/notesSlides/notesSlide12.xml" ContentType="application/vnd.openxmlformats-officedocument.presentationml.notesSlide+xml"/>
  <Override PartName="/ppt/theme/themeOverride13.xml" ContentType="application/vnd.openxmlformats-officedocument.themeOverride+xml"/>
  <Override PartName="/ppt/notesSlides/notesSlide13.xml" ContentType="application/vnd.openxmlformats-officedocument.presentationml.notesSlide+xml"/>
  <Override PartName="/ppt/theme/themeOverride14.xml" ContentType="application/vnd.openxmlformats-officedocument.themeOverride+xml"/>
  <Override PartName="/ppt/notesSlides/notesSlide14.xml" ContentType="application/vnd.openxmlformats-officedocument.presentationml.notesSlide+xml"/>
  <Override PartName="/ppt/theme/themeOverride15.xml" ContentType="application/vnd.openxmlformats-officedocument.themeOverride+xml"/>
  <Override PartName="/ppt/notesSlides/notesSlide15.xml" ContentType="application/vnd.openxmlformats-officedocument.presentationml.notesSlide+xml"/>
  <Override PartName="/ppt/theme/themeOverride16.xml" ContentType="application/vnd.openxmlformats-officedocument.themeOverride+xml"/>
  <Override PartName="/ppt/notesSlides/notesSlide16.xml" ContentType="application/vnd.openxmlformats-officedocument.presentationml.notesSlide+xml"/>
  <Override PartName="/ppt/theme/themeOverride17.xml" ContentType="application/vnd.openxmlformats-officedocument.themeOverride+xml"/>
  <Override PartName="/ppt/notesSlides/notesSlide17.xml" ContentType="application/vnd.openxmlformats-officedocument.presentationml.notesSlide+xml"/>
  <Override PartName="/ppt/theme/themeOverride18.xml" ContentType="application/vnd.openxmlformats-officedocument.themeOverride+xml"/>
  <Override PartName="/ppt/notesSlides/notesSlide18.xml" ContentType="application/vnd.openxmlformats-officedocument.presentationml.notesSlide+xml"/>
  <Override PartName="/ppt/theme/themeOverride19.xml" ContentType="application/vnd.openxmlformats-officedocument.themeOverride+xml"/>
  <Override PartName="/ppt/notesSlides/notesSlide19.xml" ContentType="application/vnd.openxmlformats-officedocument.presentationml.notesSlide+xml"/>
  <Override PartName="/ppt/theme/themeOverride20.xml" ContentType="application/vnd.openxmlformats-officedocument.themeOverride+xml"/>
  <Override PartName="/ppt/notesSlides/notesSlide20.xml" ContentType="application/vnd.openxmlformats-officedocument.presentationml.notesSlide+xml"/>
  <Override PartName="/ppt/theme/themeOverride21.xml" ContentType="application/vnd.openxmlformats-officedocument.themeOverride+xml"/>
  <Override PartName="/ppt/notesSlides/notesSlide21.xml" ContentType="application/vnd.openxmlformats-officedocument.presentationml.notesSlide+xml"/>
  <Override PartName="/ppt/theme/themeOverride22.xml" ContentType="application/vnd.openxmlformats-officedocument.themeOverr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7"/>
  </p:notesMasterIdLst>
  <p:sldIdLst>
    <p:sldId id="278" r:id="rId5"/>
    <p:sldId id="279" r:id="rId6"/>
    <p:sldId id="280" r:id="rId7"/>
    <p:sldId id="281" r:id="rId8"/>
    <p:sldId id="282" r:id="rId9"/>
    <p:sldId id="283" r:id="rId10"/>
    <p:sldId id="284" r:id="rId11"/>
    <p:sldId id="288" r:id="rId12"/>
    <p:sldId id="289" r:id="rId13"/>
    <p:sldId id="290" r:id="rId14"/>
    <p:sldId id="291" r:id="rId15"/>
    <p:sldId id="292" r:id="rId16"/>
    <p:sldId id="293" r:id="rId17"/>
    <p:sldId id="294" r:id="rId18"/>
    <p:sldId id="295" r:id="rId19"/>
    <p:sldId id="296" r:id="rId20"/>
    <p:sldId id="297" r:id="rId21"/>
    <p:sldId id="298" r:id="rId22"/>
    <p:sldId id="299" r:id="rId23"/>
    <p:sldId id="300" r:id="rId24"/>
    <p:sldId id="285" r:id="rId25"/>
    <p:sldId id="28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181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4641" autoAdjust="0"/>
  </p:normalViewPr>
  <p:slideViewPr>
    <p:cSldViewPr snapToGrid="0">
      <p:cViewPr varScale="1">
        <p:scale>
          <a:sx n="78" d="100"/>
          <a:sy n="78" d="100"/>
        </p:scale>
        <p:origin x="77" y="62"/>
      </p:cViewPr>
      <p:guideLst/>
    </p:cSldViewPr>
  </p:slideViewPr>
  <p:outlineViewPr>
    <p:cViewPr>
      <p:scale>
        <a:sx n="33" d="100"/>
        <a:sy n="33" d="100"/>
      </p:scale>
      <p:origin x="0" y="-644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7/7/2023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E6DE88F-1F85-4A27-9D34-D74A50E7B0DA}" type="slidenum">
              <a:rPr lang="en-US" smtClean="0"/>
              <a:t>1</a:t>
            </a:fld>
            <a:endParaRPr lang="en-US" dirty="0"/>
          </a:p>
        </p:txBody>
      </p:sp>
    </p:spTree>
    <p:extLst>
      <p:ext uri="{BB962C8B-B14F-4D97-AF65-F5344CB8AC3E}">
        <p14:creationId xmlns:p14="http://schemas.microsoft.com/office/powerpoint/2010/main" val="489653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9263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9424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5914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65995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18333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40483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81973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7958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1336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9066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78676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70166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059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1289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6225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7421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9051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7503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7652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1609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7/7/2023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7/7/2023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7/7/2023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7/7/2023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7/7/2023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7/7/2023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7/7/2023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7/7/2023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7/7/2023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7/7/2023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7/7/2023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7/7/2023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7/7/2023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7/7/2023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7/7/2023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7/7/2023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hemeOverride" Target="../theme/themeOverride10.xml"/><Relationship Id="rId5" Type="http://schemas.openxmlformats.org/officeDocument/2006/relationships/image" Target="../media/image1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1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hemeOverride" Target="../theme/themeOverride1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hemeOverride" Target="../theme/themeOverride13.xml"/><Relationship Id="rId5" Type="http://schemas.openxmlformats.org/officeDocument/2006/relationships/image" Target="../media/image15.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hemeOverride" Target="../theme/themeOverride14.xml"/><Relationship Id="rId5" Type="http://schemas.openxmlformats.org/officeDocument/2006/relationships/image" Target="../media/image16.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hemeOverride" Target="../theme/themeOverride15.xml"/><Relationship Id="rId5" Type="http://schemas.openxmlformats.org/officeDocument/2006/relationships/image" Target="../media/image17.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hemeOverride" Target="../theme/themeOverride16.xml"/><Relationship Id="rId5" Type="http://schemas.openxmlformats.org/officeDocument/2006/relationships/image" Target="../media/image18.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hemeOverride" Target="../theme/themeOverride17.xml"/><Relationship Id="rId5" Type="http://schemas.openxmlformats.org/officeDocument/2006/relationships/image" Target="../media/image19.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hemeOverride" Target="../theme/themeOverride18.xml"/><Relationship Id="rId5" Type="http://schemas.openxmlformats.org/officeDocument/2006/relationships/image" Target="../media/image20.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hemeOverride" Target="../theme/themeOverride19.xml"/><Relationship Id="rId5" Type="http://schemas.openxmlformats.org/officeDocument/2006/relationships/image" Target="../media/image21.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2.xml"/><Relationship Id="rId5" Type="http://schemas.openxmlformats.org/officeDocument/2006/relationships/image" Target="../media/image6.jp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hemeOverride" Target="../theme/themeOverride20.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hemeOverride" Target="../theme/themeOverride21.xml"/><Relationship Id="rId5" Type="http://schemas.openxmlformats.org/officeDocument/2006/relationships/image" Target="../media/image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hemeOverride" Target="../theme/themeOverride22.xml"/><Relationship Id="rId5" Type="http://schemas.openxmlformats.org/officeDocument/2006/relationships/image" Target="../media/image22.pn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3.xml"/><Relationship Id="rId5" Type="http://schemas.openxmlformats.org/officeDocument/2006/relationships/image" Target="../media/image3.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4.xml"/><Relationship Id="rId5" Type="http://schemas.openxmlformats.org/officeDocument/2006/relationships/image" Target="../media/image9.jp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5.xml"/><Relationship Id="rId6" Type="http://schemas.openxmlformats.org/officeDocument/2006/relationships/image" Target="../media/image10.jpg"/><Relationship Id="rId5" Type="http://schemas.openxmlformats.org/officeDocument/2006/relationships/image" Target="../media/image3.pn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6.xml"/><Relationship Id="rId5" Type="http://schemas.openxmlformats.org/officeDocument/2006/relationships/image" Target="../media/image1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7.xml"/><Relationship Id="rId6" Type="http://schemas.openxmlformats.org/officeDocument/2006/relationships/image" Target="../media/image12.png"/><Relationship Id="rId5" Type="http://schemas.openxmlformats.org/officeDocument/2006/relationships/image" Target="../media/image8.jpe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8.xml"/><Relationship Id="rId6" Type="http://schemas.openxmlformats.org/officeDocument/2006/relationships/image" Target="../media/image12.png"/><Relationship Id="rId5" Type="http://schemas.openxmlformats.org/officeDocument/2006/relationships/image" Target="../media/image8.jpe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9.xml"/><Relationship Id="rId5" Type="http://schemas.openxmlformats.org/officeDocument/2006/relationships/image" Target="../media/image13.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useBgFill="1">
        <p:nvSpPr>
          <p:cNvPr id="122" name="Rectangle 117">
            <a:extLst>
              <a:ext uri="{FF2B5EF4-FFF2-40B4-BE49-F238E27FC236}">
                <a16:creationId xmlns:a16="http://schemas.microsoft.com/office/drawing/2014/main" id="{BD32A07D-C646-4CC0-BA93-76707E70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19">
            <a:extLst>
              <a:ext uri="{FF2B5EF4-FFF2-40B4-BE49-F238E27FC236}">
                <a16:creationId xmlns:a16="http://schemas.microsoft.com/office/drawing/2014/main" id="{8CC8C250-11D6-479B-92E7-050911EB08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4" y="0"/>
            <a:ext cx="7537705" cy="6858000"/>
          </a:xfrm>
          <a:prstGeom prst="rect">
            <a:avLst/>
          </a:prstGeom>
          <a:gradFill flip="none" rotWithShape="1">
            <a:gsLst>
              <a:gs pos="58000">
                <a:schemeClr val="bg1">
                  <a:alpha val="30000"/>
                </a:schemeClr>
              </a:gs>
              <a:gs pos="33000">
                <a:schemeClr val="bg1">
                  <a:alpha val="20000"/>
                </a:schemeClr>
              </a:gs>
              <a:gs pos="0">
                <a:schemeClr val="bg1">
                  <a:alpha val="0"/>
                </a:schemeClr>
              </a:gs>
              <a:gs pos="100000">
                <a:schemeClr val="bg1">
                  <a:alpha val="3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718322" y="3628103"/>
            <a:ext cx="3611889" cy="2831692"/>
          </a:xfrm>
        </p:spPr>
        <p:txBody>
          <a:bodyPr vert="horz" lIns="91440" tIns="45720" rIns="91440" bIns="45720" rtlCol="0" anchor="t">
            <a:normAutofit lnSpcReduction="10000"/>
          </a:bodyPr>
          <a:lstStyle/>
          <a:p>
            <a:pPr algn="l">
              <a:lnSpc>
                <a:spcPct val="100000"/>
              </a:lnSpc>
            </a:pPr>
            <a:endParaRPr lang="en-US" sz="1600" b="1" dirty="0">
              <a:solidFill>
                <a:schemeClr val="bg1"/>
              </a:solidFill>
            </a:endParaRPr>
          </a:p>
          <a:p>
            <a:pPr algn="l">
              <a:lnSpc>
                <a:spcPct val="100000"/>
              </a:lnSpc>
            </a:pPr>
            <a:r>
              <a:rPr lang="en-US" sz="1600" b="1" u="sng" dirty="0">
                <a:solidFill>
                  <a:schemeClr val="bg1"/>
                </a:solidFill>
              </a:rPr>
              <a:t>Submitted By – Group 06</a:t>
            </a:r>
          </a:p>
          <a:p>
            <a:pPr algn="l">
              <a:lnSpc>
                <a:spcPct val="100000"/>
              </a:lnSpc>
            </a:pPr>
            <a:r>
              <a:rPr lang="en-US" sz="1600" b="1" dirty="0" err="1">
                <a:solidFill>
                  <a:schemeClr val="bg1"/>
                </a:solidFill>
              </a:rPr>
              <a:t>Sathyalakshmi</a:t>
            </a:r>
            <a:r>
              <a:rPr lang="en-US" sz="1600" b="1" dirty="0">
                <a:solidFill>
                  <a:schemeClr val="bg1"/>
                </a:solidFill>
              </a:rPr>
              <a:t> N - PGCBAA03A048</a:t>
            </a:r>
          </a:p>
          <a:p>
            <a:pPr algn="l">
              <a:lnSpc>
                <a:spcPct val="100000"/>
              </a:lnSpc>
            </a:pPr>
            <a:r>
              <a:rPr lang="en-US" sz="1600" b="1" dirty="0">
                <a:solidFill>
                  <a:schemeClr val="bg1"/>
                </a:solidFill>
              </a:rPr>
              <a:t>Preeti Chandra - PGCBAA03A035</a:t>
            </a:r>
          </a:p>
          <a:p>
            <a:pPr algn="l">
              <a:lnSpc>
                <a:spcPct val="100000"/>
              </a:lnSpc>
            </a:pPr>
            <a:r>
              <a:rPr lang="en-US" sz="1600" b="1" dirty="0">
                <a:solidFill>
                  <a:schemeClr val="bg1"/>
                </a:solidFill>
              </a:rPr>
              <a:t>Sneha </a:t>
            </a:r>
            <a:r>
              <a:rPr lang="en-US" sz="1600" b="1" dirty="0" err="1">
                <a:solidFill>
                  <a:schemeClr val="bg1"/>
                </a:solidFill>
              </a:rPr>
              <a:t>Velu</a:t>
            </a:r>
            <a:r>
              <a:rPr lang="en-US" sz="1600" b="1" dirty="0">
                <a:solidFill>
                  <a:schemeClr val="bg1"/>
                </a:solidFill>
              </a:rPr>
              <a:t> Rajendran - PGCBAA03A018</a:t>
            </a:r>
          </a:p>
          <a:p>
            <a:pPr algn="l">
              <a:lnSpc>
                <a:spcPct val="100000"/>
              </a:lnSpc>
            </a:pPr>
            <a:r>
              <a:rPr lang="en-US" sz="1600" b="1" dirty="0">
                <a:solidFill>
                  <a:schemeClr val="bg1"/>
                </a:solidFill>
              </a:rPr>
              <a:t>Richa Singh - PGCBAA03A027</a:t>
            </a:r>
          </a:p>
          <a:p>
            <a:pPr algn="l">
              <a:lnSpc>
                <a:spcPct val="100000"/>
              </a:lnSpc>
            </a:pPr>
            <a:r>
              <a:rPr lang="en-US" sz="1600" b="1" dirty="0">
                <a:solidFill>
                  <a:schemeClr val="bg1"/>
                </a:solidFill>
              </a:rPr>
              <a:t>Shilpa </a:t>
            </a:r>
            <a:r>
              <a:rPr lang="en-US" sz="1600" b="1" dirty="0" err="1">
                <a:solidFill>
                  <a:schemeClr val="bg1"/>
                </a:solidFill>
              </a:rPr>
              <a:t>Mridha</a:t>
            </a:r>
            <a:r>
              <a:rPr lang="en-US" sz="1600" b="1" dirty="0">
                <a:solidFill>
                  <a:schemeClr val="bg1"/>
                </a:solidFill>
              </a:rPr>
              <a:t> - PGCBAA03A022</a:t>
            </a:r>
          </a:p>
          <a:p>
            <a:pPr algn="l">
              <a:lnSpc>
                <a:spcPct val="100000"/>
              </a:lnSpc>
            </a:pPr>
            <a:r>
              <a:rPr lang="en-US" sz="1600" b="1" dirty="0">
                <a:solidFill>
                  <a:schemeClr val="bg1"/>
                </a:solidFill>
              </a:rPr>
              <a:t>Sakthivel L - PGCBAA03A054</a:t>
            </a:r>
          </a:p>
        </p:txBody>
      </p:sp>
      <p:sp>
        <p:nvSpPr>
          <p:cNvPr id="4" name="Rectangle: Rounded Corners 3">
            <a:extLst>
              <a:ext uri="{FF2B5EF4-FFF2-40B4-BE49-F238E27FC236}">
                <a16:creationId xmlns:a16="http://schemas.microsoft.com/office/drawing/2014/main" id="{1F53E697-BBA3-7572-EC2B-C9343E9E396C}"/>
              </a:ext>
            </a:extLst>
          </p:cNvPr>
          <p:cNvSpPr/>
          <p:nvPr/>
        </p:nvSpPr>
        <p:spPr>
          <a:xfrm>
            <a:off x="348674" y="1162801"/>
            <a:ext cx="10643791" cy="988419"/>
          </a:xfrm>
          <a:prstGeom prst="roundRect">
            <a:avLst/>
          </a:prstGeom>
          <a:solidFill>
            <a:srgbClr val="18181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GB" sz="7200"/>
              <a:t>AIRFARE PREDICTION</a:t>
            </a:r>
            <a:endParaRPr lang="en-IN" sz="7200"/>
          </a:p>
        </p:txBody>
      </p:sp>
    </p:spTree>
    <p:extLst>
      <p:ext uri="{BB962C8B-B14F-4D97-AF65-F5344CB8AC3E}">
        <p14:creationId xmlns:p14="http://schemas.microsoft.com/office/powerpoint/2010/main" val="416788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400"/>
                                        <p:tgtEl>
                                          <p:spTgt spid="3">
                                            <p:txEl>
                                              <p:pRg st="1" end="1"/>
                                            </p:txEl>
                                          </p:spTgt>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400"/>
                                        <p:tgtEl>
                                          <p:spTgt spid="3">
                                            <p:txEl>
                                              <p:pRg st="2" end="2"/>
                                            </p:txEl>
                                          </p:spTgt>
                                        </p:tgtEl>
                                      </p:cBhvr>
                                    </p:animEffect>
                                  </p:childTnLst>
                                </p:cTn>
                              </p:par>
                              <p:par>
                                <p:cTn id="11" presetID="10" presetClass="entr" presetSubtype="0" fill="hold" grpId="0" nodeType="withEffect">
                                  <p:stCondLst>
                                    <p:cond delay="2000"/>
                                  </p:stCondLst>
                                  <p:iterate type="lt">
                                    <p:tmPct val="10000"/>
                                  </p:iterate>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400"/>
                                        <p:tgtEl>
                                          <p:spTgt spid="3">
                                            <p:txEl>
                                              <p:pRg st="3" end="3"/>
                                            </p:txEl>
                                          </p:spTgt>
                                        </p:tgtEl>
                                      </p:cBhvr>
                                    </p:animEffect>
                                  </p:childTnLst>
                                </p:cTn>
                              </p:par>
                              <p:par>
                                <p:cTn id="14" presetID="10" presetClass="entr" presetSubtype="0" fill="hold" grpId="0" nodeType="withEffect">
                                  <p:stCondLst>
                                    <p:cond delay="2000"/>
                                  </p:stCondLst>
                                  <p:iterate type="lt">
                                    <p:tmPct val="10000"/>
                                  </p:iterate>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400"/>
                                        <p:tgtEl>
                                          <p:spTgt spid="3">
                                            <p:txEl>
                                              <p:pRg st="4" end="4"/>
                                            </p:txEl>
                                          </p:spTgt>
                                        </p:tgtEl>
                                      </p:cBhvr>
                                    </p:animEffect>
                                  </p:childTnLst>
                                </p:cTn>
                              </p:par>
                              <p:par>
                                <p:cTn id="17" presetID="10" presetClass="entr" presetSubtype="0" fill="hold" grpId="0" nodeType="withEffect">
                                  <p:stCondLst>
                                    <p:cond delay="2000"/>
                                  </p:stCondLst>
                                  <p:iterate type="lt">
                                    <p:tmPct val="10000"/>
                                  </p:iterate>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400"/>
                                        <p:tgtEl>
                                          <p:spTgt spid="3">
                                            <p:txEl>
                                              <p:pRg st="5" end="5"/>
                                            </p:txEl>
                                          </p:spTgt>
                                        </p:tgtEl>
                                      </p:cBhvr>
                                    </p:animEffect>
                                  </p:childTnLst>
                                </p:cTn>
                              </p:par>
                              <p:par>
                                <p:cTn id="20" presetID="10" presetClass="entr" presetSubtype="0" fill="hold" grpId="0" nodeType="withEffect">
                                  <p:stCondLst>
                                    <p:cond delay="2000"/>
                                  </p:stCondLst>
                                  <p:iterate type="lt">
                                    <p:tmPct val="10000"/>
                                  </p:iterate>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400"/>
                                        <p:tgtEl>
                                          <p:spTgt spid="3">
                                            <p:txEl>
                                              <p:pRg st="6" end="6"/>
                                            </p:txEl>
                                          </p:spTgt>
                                        </p:tgtEl>
                                      </p:cBhvr>
                                    </p:animEffect>
                                  </p:childTnLst>
                                </p:cTn>
                              </p:par>
                              <p:par>
                                <p:cTn id="23" presetID="10" presetClass="entr" presetSubtype="0" fill="hold" grpId="0" nodeType="withEffect">
                                  <p:stCondLst>
                                    <p:cond delay="2000"/>
                                  </p:stCondLst>
                                  <p:iterate type="lt">
                                    <p:tmPct val="10000"/>
                                  </p:iterate>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4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alpha val="98000"/>
          </a:schemeClr>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357294" y="334300"/>
            <a:ext cx="11461080" cy="1150372"/>
          </a:xfrm>
        </p:spPr>
        <p:txBody>
          <a:bodyPr anchor="ctr">
            <a:noAutofit/>
          </a:bodyPr>
          <a:lstStyle/>
          <a:p>
            <a:pPr marL="36900" indent="0">
              <a:lnSpc>
                <a:spcPct val="100000"/>
              </a:lnSpc>
              <a:buClr>
                <a:schemeClr val="bg1"/>
              </a:buClr>
              <a:buNone/>
            </a:pPr>
            <a:endParaRPr lang="en-GB" sz="1600" b="1"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a:lnSpc>
                <a:spcPct val="115000"/>
              </a:lnSpc>
              <a:spcAft>
                <a:spcPts val="800"/>
              </a:spcAft>
              <a:buClrTx/>
              <a:buFont typeface="Wingdings" panose="05000000000000000000" pitchFamily="2" charset="2"/>
              <a:buChar char="Ø"/>
            </a:pPr>
            <a:r>
              <a:rPr lang="en-IN" sz="1600" b="1" kern="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ExtraTreesRegressor</a:t>
            </a:r>
            <a:r>
              <a:rPr lang="en-IN" sz="1600" b="1"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t>
            </a:r>
            <a:r>
              <a:rPr lang="en-IN" sz="16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IN" sz="1600"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feature importance based on how much they contribute to the overall performance of the model.</a:t>
            </a:r>
            <a:endParaRPr lang="en-IN" sz="16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71" name="Picture 70">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3" name="Picture 2">
            <a:extLst>
              <a:ext uri="{FF2B5EF4-FFF2-40B4-BE49-F238E27FC236}">
                <a16:creationId xmlns:a16="http://schemas.microsoft.com/office/drawing/2014/main" id="{EDE9285D-F004-87B0-F0A4-A48DDE67DC8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8657" y="2290917"/>
            <a:ext cx="9895330" cy="4100052"/>
          </a:xfrm>
          <a:prstGeom prst="rect">
            <a:avLst/>
          </a:prstGeom>
          <a:noFill/>
          <a:ln>
            <a:noFill/>
          </a:ln>
        </p:spPr>
      </p:pic>
    </p:spTree>
    <p:extLst>
      <p:ext uri="{BB962C8B-B14F-4D97-AF65-F5344CB8AC3E}">
        <p14:creationId xmlns:p14="http://schemas.microsoft.com/office/powerpoint/2010/main" val="1064053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alpha val="98000"/>
          </a:schemeClr>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993058" y="501445"/>
            <a:ext cx="10068232" cy="5970638"/>
          </a:xfrm>
        </p:spPr>
        <p:txBody>
          <a:bodyPr anchor="ctr">
            <a:noAutofit/>
          </a:bodyPr>
          <a:lstStyle/>
          <a:p>
            <a:pPr marL="36900" indent="0">
              <a:lnSpc>
                <a:spcPct val="100000"/>
              </a:lnSpc>
              <a:buClr>
                <a:schemeClr val="bg1"/>
              </a:buClr>
              <a:buNone/>
            </a:pPr>
            <a:endParaRPr lang="en-GB" sz="1600" b="1"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36900" indent="0">
              <a:lnSpc>
                <a:spcPct val="200000"/>
              </a:lnSpc>
              <a:spcAft>
                <a:spcPts val="800"/>
              </a:spcAft>
              <a:buNone/>
            </a:pPr>
            <a:r>
              <a:rPr lang="en-IN" sz="2000" b="1" u="sng"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Data Splitting </a:t>
            </a:r>
            <a:endParaRPr lang="en-IN" sz="2000" u="sng"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buClrTx/>
              <a:buFont typeface="Wingdings" panose="05000000000000000000" pitchFamily="2" charset="2"/>
              <a:buChar char="Ø"/>
            </a:pPr>
            <a:r>
              <a:rPr lang="en-IN" sz="1600"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The dataset was divided into training and testing sets to assess the model's performance effectively</a:t>
            </a:r>
            <a:r>
              <a:rPr lang="en-IN" sz="1600" b="1"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p>
          <a:p>
            <a:pPr marL="36900" indent="0">
              <a:lnSpc>
                <a:spcPct val="107000"/>
              </a:lnSpc>
              <a:spcAft>
                <a:spcPts val="800"/>
              </a:spcAft>
              <a:buNone/>
            </a:pPr>
            <a:endParaRPr lang="en-IN" sz="16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36900" indent="0">
              <a:lnSpc>
                <a:spcPct val="200000"/>
              </a:lnSpc>
              <a:spcAft>
                <a:spcPts val="800"/>
              </a:spcAft>
              <a:buNone/>
            </a:pPr>
            <a:r>
              <a:rPr lang="en-IN" sz="2000" b="1" u="sng"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Normalization for Model Evaluation</a:t>
            </a:r>
            <a:endParaRPr lang="en-IN" sz="2000" u="sng"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buClrTx/>
              <a:buFont typeface="Wingdings" panose="05000000000000000000" pitchFamily="2" charset="2"/>
              <a:buChar char="Ø"/>
            </a:pPr>
            <a:r>
              <a:rPr lang="en-IN" sz="1600"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Min-Max normalization was applied.</a:t>
            </a:r>
            <a:endParaRPr lang="en-IN" sz="16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71" name="Picture 70">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spTree>
    <p:extLst>
      <p:ext uri="{BB962C8B-B14F-4D97-AF65-F5344CB8AC3E}">
        <p14:creationId xmlns:p14="http://schemas.microsoft.com/office/powerpoint/2010/main" val="3555687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alpha val="98000"/>
          </a:schemeClr>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570271" y="356420"/>
            <a:ext cx="10815484" cy="6145159"/>
          </a:xfrm>
        </p:spPr>
        <p:txBody>
          <a:bodyPr anchor="ctr">
            <a:noAutofit/>
          </a:bodyPr>
          <a:lstStyle/>
          <a:p>
            <a:pPr marL="36900" indent="0">
              <a:lnSpc>
                <a:spcPct val="100000"/>
              </a:lnSpc>
              <a:buClr>
                <a:schemeClr val="bg1"/>
              </a:buClr>
              <a:buNone/>
            </a:pPr>
            <a:endParaRPr lang="en-GB" sz="1600" b="1"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buClrTx/>
              <a:buFont typeface="Wingdings" panose="05000000000000000000" pitchFamily="2" charset="2"/>
              <a:buChar char="Ø"/>
            </a:pPr>
            <a:r>
              <a:rPr lang="en-IN" sz="1600" b="1"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Model Building and Evaluation</a:t>
            </a:r>
            <a:r>
              <a:rPr lang="en-IN" sz="1600"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t>
            </a:r>
            <a:endParaRPr lang="en-IN" sz="16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buClrTx/>
              <a:buFont typeface="Wingdings" panose="05000000000000000000" pitchFamily="2" charset="2"/>
              <a:buChar char="Ø"/>
            </a:pPr>
            <a:r>
              <a:rPr lang="en-IN" sz="1600" b="1"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Linear Regression</a:t>
            </a:r>
            <a:endParaRPr lang="en-IN" sz="16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buClrTx/>
              <a:buFont typeface="Wingdings" panose="05000000000000000000" pitchFamily="2" charset="2"/>
              <a:buChar char="Ø"/>
            </a:pPr>
            <a:r>
              <a:rPr lang="en-IN" sz="1600" b="1"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Decision Tree</a:t>
            </a:r>
            <a:endParaRPr lang="en-IN" sz="16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spcAft>
                <a:spcPts val="800"/>
              </a:spcAft>
              <a:buClrTx/>
              <a:buFont typeface="Wingdings" panose="05000000000000000000" pitchFamily="2" charset="2"/>
              <a:buChar char="Ø"/>
            </a:pPr>
            <a:r>
              <a:rPr lang="en-IN" sz="1600" b="1"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Random Forest</a:t>
            </a:r>
            <a:endParaRPr lang="en-IN" sz="16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36900" indent="0" algn="ctr" fontAlgn="base" latinLnBrk="1">
              <a:lnSpc>
                <a:spcPct val="107000"/>
              </a:lnSpc>
              <a:spcAft>
                <a:spcPts val="800"/>
              </a:spcAft>
              <a:buClr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600"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IN" sz="1600" b="1"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Model Name 		</a:t>
            </a:r>
            <a:r>
              <a:rPr lang="en-IN" sz="1600" b="1" kern="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Mean_Absolute_Error</a:t>
            </a:r>
            <a:r>
              <a:rPr lang="en-IN" sz="1600" b="1"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R2_score</a:t>
            </a:r>
            <a:endParaRPr lang="en-IN" sz="16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36900" indent="0" algn="ctr" fontAlgn="base" latinLnBrk="1">
              <a:lnSpc>
                <a:spcPct val="107000"/>
              </a:lnSpc>
              <a:spcAft>
                <a:spcPts val="800"/>
              </a:spcAft>
              <a:buClr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600"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Linear Regression     4500.712502 		0.909903</a:t>
            </a:r>
            <a:endParaRPr lang="en-IN" sz="16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36900" indent="0" algn="ctr" fontAlgn="base" latinLnBrk="1">
              <a:lnSpc>
                <a:spcPct val="107000"/>
              </a:lnSpc>
              <a:spcAft>
                <a:spcPts val="800"/>
              </a:spcAft>
              <a:buClr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600"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Decision Tree         1180.152502 		0.975621</a:t>
            </a:r>
            <a:endParaRPr lang="en-IN" sz="16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36900" indent="0" algn="ctr" fontAlgn="base" latinLnBrk="1">
              <a:lnSpc>
                <a:spcPct val="107000"/>
              </a:lnSpc>
              <a:spcAft>
                <a:spcPts val="800"/>
              </a:spcAft>
              <a:buClr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600"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Random Forest         1085.251738 		0.984743</a:t>
            </a:r>
            <a:endParaRPr lang="en-IN" sz="16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fontAlgn="base" latinLnBrk="1">
              <a:lnSpc>
                <a:spcPct val="107000"/>
              </a:lnSpc>
              <a:spcAft>
                <a:spcPts val="800"/>
              </a:spcAft>
              <a:buClrTx/>
              <a:buFont typeface="Wingdings" panose="05000000000000000000" pitchFamily="2" charset="2"/>
              <a:buChar char="Ø"/>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600"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Based on these findings, the Random Forest model emerged as the most promising for predicting flight prices, as it achieved the lowest MAE and highest R2 score among the three models.</a:t>
            </a:r>
            <a:endParaRPr lang="en-IN" sz="16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36900" indent="0" algn="ctr">
              <a:lnSpc>
                <a:spcPct val="115000"/>
              </a:lnSpc>
              <a:spcAft>
                <a:spcPts val="800"/>
              </a:spcAft>
              <a:buClrTx/>
              <a:buNone/>
            </a:pPr>
            <a:r>
              <a:rPr lang="en-IN" sz="1600" b="1"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Hyperparameter tuning</a:t>
            </a:r>
            <a:endParaRPr lang="en-IN" sz="16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36900" indent="0" algn="ctr" fontAlgn="base" latinLnBrk="1">
              <a:lnSpc>
                <a:spcPct val="107000"/>
              </a:lnSpc>
              <a:spcAft>
                <a:spcPts val="800"/>
              </a:spcAft>
              <a:buClr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600"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IN" sz="1600" b="1"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Model Name     </a:t>
            </a:r>
            <a:r>
              <a:rPr lang="en-IN" sz="1600" b="1" kern="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Mean_Absolute_Error</a:t>
            </a:r>
            <a:r>
              <a:rPr lang="en-IN" sz="1600" b="1"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R2_score</a:t>
            </a:r>
            <a:endParaRPr lang="en-IN" sz="16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36900" indent="0" algn="ctr" fontAlgn="base" latinLnBrk="1">
              <a:lnSpc>
                <a:spcPct val="107000"/>
              </a:lnSpc>
              <a:spcAft>
                <a:spcPts val="800"/>
              </a:spcAft>
              <a:buClr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600"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Linear Regression 4482.290304           0.909839</a:t>
            </a:r>
            <a:endParaRPr lang="en-IN" sz="16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36900" indent="0" algn="ctr" fontAlgn="base" latinLnBrk="1">
              <a:lnSpc>
                <a:spcPct val="107000"/>
              </a:lnSpc>
              <a:spcAft>
                <a:spcPts val="800"/>
              </a:spcAft>
              <a:buClr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600"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Decision Tree     1184.613697           0.975359</a:t>
            </a:r>
            <a:endParaRPr lang="en-IN" sz="16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36900" indent="0" algn="ctr" fontAlgn="base" latinLnBrk="1">
              <a:lnSpc>
                <a:spcPct val="107000"/>
              </a:lnSpc>
              <a:spcAft>
                <a:spcPts val="800"/>
              </a:spcAft>
              <a:buClr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600"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Random Forest     1083.512194           0.984781</a:t>
            </a:r>
            <a:endParaRPr lang="en-IN" sz="16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71" name="Picture 70">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spTree>
    <p:extLst>
      <p:ext uri="{BB962C8B-B14F-4D97-AF65-F5344CB8AC3E}">
        <p14:creationId xmlns:p14="http://schemas.microsoft.com/office/powerpoint/2010/main" val="1152170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alpha val="98000"/>
          </a:schemeClr>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570271" y="356421"/>
            <a:ext cx="10815484" cy="2357282"/>
          </a:xfrm>
        </p:spPr>
        <p:txBody>
          <a:bodyPr anchor="ctr">
            <a:noAutofit/>
          </a:bodyPr>
          <a:lstStyle/>
          <a:p>
            <a:pPr marL="36900" indent="0">
              <a:lnSpc>
                <a:spcPct val="200000"/>
              </a:lnSpc>
              <a:spcAft>
                <a:spcPts val="800"/>
              </a:spcAft>
              <a:buNone/>
            </a:pPr>
            <a:r>
              <a:rPr lang="en-IN" sz="2000" b="1" u="sng"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Outcome of the Project and Inferences Drawn:</a:t>
            </a:r>
            <a:endParaRPr lang="en-IN" sz="20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36900" indent="0" fontAlgn="base" latinLnBrk="1">
              <a:lnSpc>
                <a:spcPct val="200000"/>
              </a:lnSpc>
              <a:spcAft>
                <a:spcPts val="80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600" b="1"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Variation in Price with Airlines:</a:t>
            </a:r>
            <a:endParaRPr lang="en-IN" sz="1600" kern="1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buClrTx/>
              <a:buFont typeface="Wingdings" panose="05000000000000000000" pitchFamily="2" charset="2"/>
              <a:buChar char="Ø"/>
            </a:pPr>
            <a:r>
              <a:rPr lang="en-IN" sz="1600"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Business flights are only available in two companies: Air India and Vistara.</a:t>
            </a:r>
            <a:endParaRPr lang="en-IN" sz="16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buClrTx/>
              <a:buFont typeface="Wingdings" panose="05000000000000000000" pitchFamily="2" charset="2"/>
              <a:buChar char="Ø"/>
            </a:pPr>
            <a:r>
              <a:rPr lang="en-IN" sz="1600"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Economy Class Vistara is the most expensive and Air Asia is the least expensive whereas, in the Business Class, Vistara is the most expensive and Air India is the least expensive</a:t>
            </a:r>
            <a:endParaRPr lang="en-IN" sz="16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36900" indent="0">
              <a:lnSpc>
                <a:spcPct val="100000"/>
              </a:lnSpc>
              <a:buClr>
                <a:schemeClr val="bg1"/>
              </a:buClr>
              <a:buNone/>
            </a:pPr>
            <a:endParaRPr lang="en-GB" sz="1600" b="1"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71" name="Picture 70">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4" name="Picture 3">
            <a:extLst>
              <a:ext uri="{FF2B5EF4-FFF2-40B4-BE49-F238E27FC236}">
                <a16:creationId xmlns:a16="http://schemas.microsoft.com/office/drawing/2014/main" id="{31B746F8-8C6A-77F0-C0FC-A7A0E924E67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75100" y="3175819"/>
            <a:ext cx="7486888" cy="3602354"/>
          </a:xfrm>
          <a:prstGeom prst="rect">
            <a:avLst/>
          </a:prstGeom>
          <a:noFill/>
          <a:ln>
            <a:noFill/>
          </a:ln>
        </p:spPr>
      </p:pic>
    </p:spTree>
    <p:extLst>
      <p:ext uri="{BB962C8B-B14F-4D97-AF65-F5344CB8AC3E}">
        <p14:creationId xmlns:p14="http://schemas.microsoft.com/office/powerpoint/2010/main" val="2065886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alpha val="98000"/>
          </a:schemeClr>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383458" y="373627"/>
            <a:ext cx="11611897" cy="1799302"/>
          </a:xfrm>
        </p:spPr>
        <p:txBody>
          <a:bodyPr anchor="ctr">
            <a:noAutofit/>
          </a:bodyPr>
          <a:lstStyle/>
          <a:p>
            <a:pPr marL="36900" indent="0">
              <a:lnSpc>
                <a:spcPct val="200000"/>
              </a:lnSpc>
              <a:spcAft>
                <a:spcPts val="800"/>
              </a:spcAft>
              <a:buNone/>
            </a:pPr>
            <a:r>
              <a:rPr lang="en-IN" sz="1800" b="1" u="sng"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Ticket Price Variation between Economy and Business Class</a:t>
            </a:r>
            <a:endParaRPr lang="en-IN" sz="2000" u="sng"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36900" indent="0">
              <a:lnSpc>
                <a:spcPct val="115000"/>
              </a:lnSpc>
              <a:spcAft>
                <a:spcPts val="800"/>
              </a:spcAft>
              <a:buNone/>
            </a:pPr>
            <a:r>
              <a:rPr lang="en-IN" sz="16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Ticket prices vary between classes as the mean price of Business class tickets are almost 8 times of the mean price of Economy Class tickets.</a:t>
            </a:r>
            <a:endParaRPr lang="en-IN" sz="1600" kern="100" dirty="0">
              <a:effectLst/>
              <a:latin typeface="Calibri" panose="020F0502020204030204" pitchFamily="34" charset="0"/>
              <a:ea typeface="Calibri" panose="020F0502020204030204" pitchFamily="34" charset="0"/>
              <a:cs typeface="Calibri" panose="020F0502020204030204" pitchFamily="34" charset="0"/>
            </a:endParaRPr>
          </a:p>
          <a:p>
            <a:pPr marL="36900" indent="0">
              <a:lnSpc>
                <a:spcPct val="100000"/>
              </a:lnSpc>
              <a:buClr>
                <a:schemeClr val="bg1"/>
              </a:buClr>
              <a:buNone/>
            </a:pPr>
            <a:endParaRPr lang="en-GB" sz="1600" b="1"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71" name="Picture 70">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2" name="Picture 1">
            <a:extLst>
              <a:ext uri="{FF2B5EF4-FFF2-40B4-BE49-F238E27FC236}">
                <a16:creationId xmlns:a16="http://schemas.microsoft.com/office/drawing/2014/main" id="{B5D93916-F247-88E5-4B96-303E74CB2AE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69752" y="2442327"/>
            <a:ext cx="8663889" cy="4415672"/>
          </a:xfrm>
          <a:prstGeom prst="rect">
            <a:avLst/>
          </a:prstGeom>
          <a:noFill/>
          <a:ln>
            <a:noFill/>
          </a:ln>
        </p:spPr>
      </p:pic>
    </p:spTree>
    <p:extLst>
      <p:ext uri="{BB962C8B-B14F-4D97-AF65-F5344CB8AC3E}">
        <p14:creationId xmlns:p14="http://schemas.microsoft.com/office/powerpoint/2010/main" val="3885056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alpha val="98000"/>
          </a:schemeClr>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70">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6" name="Picture 5">
            <a:extLst>
              <a:ext uri="{FF2B5EF4-FFF2-40B4-BE49-F238E27FC236}">
                <a16:creationId xmlns:a16="http://schemas.microsoft.com/office/drawing/2014/main" id="{615715EB-B996-2E3B-9609-F304F2872BD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6311" y="2467897"/>
            <a:ext cx="10733049" cy="3754405"/>
          </a:xfrm>
          <a:prstGeom prst="rect">
            <a:avLst/>
          </a:prstGeom>
          <a:noFill/>
          <a:ln>
            <a:noFill/>
          </a:ln>
        </p:spPr>
      </p:pic>
      <p:sp>
        <p:nvSpPr>
          <p:cNvPr id="4" name="Content Placeholder 3">
            <a:extLst>
              <a:ext uri="{FF2B5EF4-FFF2-40B4-BE49-F238E27FC236}">
                <a16:creationId xmlns:a16="http://schemas.microsoft.com/office/drawing/2014/main" id="{D1C967B2-650F-C5B3-F1B6-7C04B34F76E1}"/>
              </a:ext>
            </a:extLst>
          </p:cNvPr>
          <p:cNvSpPr>
            <a:spLocks noGrp="1"/>
          </p:cNvSpPr>
          <p:nvPr>
            <p:ph idx="1"/>
          </p:nvPr>
        </p:nvSpPr>
        <p:spPr>
          <a:xfrm>
            <a:off x="766311" y="270612"/>
            <a:ext cx="10353762" cy="1813828"/>
          </a:xfrm>
        </p:spPr>
        <p:txBody>
          <a:bodyPr/>
          <a:lstStyle/>
          <a:p>
            <a:pPr marL="36900" indent="0">
              <a:lnSpc>
                <a:spcPct val="200000"/>
              </a:lnSpc>
              <a:buNone/>
            </a:pPr>
            <a:r>
              <a:rPr lang="en-IN" sz="2000" b="1"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Price Variation with Duration</a:t>
            </a:r>
            <a:endParaRPr lang="en-IN" dirty="0"/>
          </a:p>
          <a:p>
            <a:pPr marL="36900" indent="0">
              <a:buNone/>
            </a:pPr>
            <a:r>
              <a:rPr lang="en-IN" sz="1600"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The Ticket price increases as the flight duration increases till 20 hours. After 20 hours, the ticket price decreases as the flight duration increases.</a:t>
            </a:r>
            <a:endParaRPr lang="en-IN" sz="16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36900" indent="0">
              <a:buNone/>
            </a:pPr>
            <a:endParaRPr lang="en-IN" dirty="0"/>
          </a:p>
        </p:txBody>
      </p:sp>
    </p:spTree>
    <p:extLst>
      <p:ext uri="{BB962C8B-B14F-4D97-AF65-F5344CB8AC3E}">
        <p14:creationId xmlns:p14="http://schemas.microsoft.com/office/powerpoint/2010/main" val="3825423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alpha val="98000"/>
          </a:schemeClr>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70">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sp>
        <p:nvSpPr>
          <p:cNvPr id="4" name="Content Placeholder 3">
            <a:extLst>
              <a:ext uri="{FF2B5EF4-FFF2-40B4-BE49-F238E27FC236}">
                <a16:creationId xmlns:a16="http://schemas.microsoft.com/office/drawing/2014/main" id="{D1C967B2-650F-C5B3-F1B6-7C04B34F76E1}"/>
              </a:ext>
            </a:extLst>
          </p:cNvPr>
          <p:cNvSpPr>
            <a:spLocks noGrp="1"/>
          </p:cNvSpPr>
          <p:nvPr>
            <p:ph idx="1"/>
          </p:nvPr>
        </p:nvSpPr>
        <p:spPr>
          <a:xfrm>
            <a:off x="766311" y="270612"/>
            <a:ext cx="10353762" cy="1754834"/>
          </a:xfrm>
        </p:spPr>
        <p:txBody>
          <a:bodyPr/>
          <a:lstStyle/>
          <a:p>
            <a:pPr marL="36900" indent="0">
              <a:lnSpc>
                <a:spcPct val="200000"/>
              </a:lnSpc>
              <a:spcAft>
                <a:spcPts val="800"/>
              </a:spcAft>
              <a:buNone/>
            </a:pPr>
            <a:r>
              <a:rPr lang="en-IN" sz="1800" b="1" u="sng"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Price Variation with Days Left before Departure</a:t>
            </a:r>
            <a:endParaRPr lang="en-IN" u="sng" dirty="0"/>
          </a:p>
          <a:p>
            <a:pPr marL="36900" indent="0">
              <a:lnSpc>
                <a:spcPct val="115000"/>
              </a:lnSpc>
              <a:spcAft>
                <a:spcPts val="800"/>
              </a:spcAft>
              <a:buNone/>
            </a:pPr>
            <a:r>
              <a:rPr lang="en-IN" sz="1600"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It is recommended to purchase economy class tickets at least three weeks prior to departure and business class tickets at least ten days before departure.</a:t>
            </a:r>
            <a:endParaRPr lang="en-IN" sz="16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36900" indent="0">
              <a:buNone/>
            </a:pPr>
            <a:endParaRPr lang="en-IN" dirty="0"/>
          </a:p>
        </p:txBody>
      </p:sp>
      <p:pic>
        <p:nvPicPr>
          <p:cNvPr id="2" name="Picture 1">
            <a:extLst>
              <a:ext uri="{FF2B5EF4-FFF2-40B4-BE49-F238E27FC236}">
                <a16:creationId xmlns:a16="http://schemas.microsoft.com/office/drawing/2014/main" id="{1232F978-A1EB-BFA1-4241-CC65C20059F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3392" y="2428568"/>
            <a:ext cx="11200584" cy="3940501"/>
          </a:xfrm>
          <a:prstGeom prst="rect">
            <a:avLst/>
          </a:prstGeom>
          <a:noFill/>
          <a:ln>
            <a:noFill/>
          </a:ln>
        </p:spPr>
      </p:pic>
    </p:spTree>
    <p:extLst>
      <p:ext uri="{BB962C8B-B14F-4D97-AF65-F5344CB8AC3E}">
        <p14:creationId xmlns:p14="http://schemas.microsoft.com/office/powerpoint/2010/main" val="27482191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alpha val="98000"/>
          </a:schemeClr>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70">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sp>
        <p:nvSpPr>
          <p:cNvPr id="4" name="Content Placeholder 3">
            <a:extLst>
              <a:ext uri="{FF2B5EF4-FFF2-40B4-BE49-F238E27FC236}">
                <a16:creationId xmlns:a16="http://schemas.microsoft.com/office/drawing/2014/main" id="{D1C967B2-650F-C5B3-F1B6-7C04B34F76E1}"/>
              </a:ext>
            </a:extLst>
          </p:cNvPr>
          <p:cNvSpPr>
            <a:spLocks noGrp="1"/>
          </p:cNvSpPr>
          <p:nvPr>
            <p:ph idx="1"/>
          </p:nvPr>
        </p:nvSpPr>
        <p:spPr>
          <a:xfrm>
            <a:off x="766311" y="270612"/>
            <a:ext cx="10707934" cy="1980976"/>
          </a:xfrm>
        </p:spPr>
        <p:txBody>
          <a:bodyPr/>
          <a:lstStyle/>
          <a:p>
            <a:pPr marL="36900" indent="0">
              <a:lnSpc>
                <a:spcPct val="200000"/>
              </a:lnSpc>
              <a:spcAft>
                <a:spcPts val="800"/>
              </a:spcAft>
              <a:buNone/>
            </a:pPr>
            <a:r>
              <a:rPr lang="en-IN" sz="2000" b="1" u="sng"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Price Variation based on Departure and Arrival Time</a:t>
            </a:r>
            <a:endParaRPr lang="en-IN" u="sng" dirty="0"/>
          </a:p>
          <a:p>
            <a:pPr marL="36900" indent="0">
              <a:lnSpc>
                <a:spcPct val="115000"/>
              </a:lnSpc>
              <a:spcAft>
                <a:spcPts val="800"/>
              </a:spcAft>
              <a:buNone/>
            </a:pPr>
            <a:r>
              <a:rPr lang="en-IN" sz="1600"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It indicates that ticket prices tend to be higher for economy class in the morning and lower in the evening. For business class, prices are higher in the morning and evening, and lower in the early morning and late night.</a:t>
            </a:r>
            <a:endParaRPr lang="en-IN" sz="16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36900" indent="0">
              <a:buNone/>
            </a:pPr>
            <a:endParaRPr lang="en-IN" dirty="0"/>
          </a:p>
        </p:txBody>
      </p:sp>
      <p:pic>
        <p:nvPicPr>
          <p:cNvPr id="3" name="Picture 2">
            <a:extLst>
              <a:ext uri="{FF2B5EF4-FFF2-40B4-BE49-F238E27FC236}">
                <a16:creationId xmlns:a16="http://schemas.microsoft.com/office/drawing/2014/main" id="{8F5FC7B7-5F9E-EB5F-65B8-EDD4845747D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1153" y="2654710"/>
            <a:ext cx="10578784" cy="3798938"/>
          </a:xfrm>
          <a:prstGeom prst="rect">
            <a:avLst/>
          </a:prstGeom>
          <a:noFill/>
          <a:ln>
            <a:noFill/>
          </a:ln>
        </p:spPr>
      </p:pic>
    </p:spTree>
    <p:extLst>
      <p:ext uri="{BB962C8B-B14F-4D97-AF65-F5344CB8AC3E}">
        <p14:creationId xmlns:p14="http://schemas.microsoft.com/office/powerpoint/2010/main" val="1237039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alpha val="98000"/>
          </a:schemeClr>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70">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sp>
        <p:nvSpPr>
          <p:cNvPr id="4" name="Content Placeholder 3">
            <a:extLst>
              <a:ext uri="{FF2B5EF4-FFF2-40B4-BE49-F238E27FC236}">
                <a16:creationId xmlns:a16="http://schemas.microsoft.com/office/drawing/2014/main" id="{D1C967B2-650F-C5B3-F1B6-7C04B34F76E1}"/>
              </a:ext>
            </a:extLst>
          </p:cNvPr>
          <p:cNvSpPr>
            <a:spLocks noGrp="1"/>
          </p:cNvSpPr>
          <p:nvPr>
            <p:ph idx="1"/>
          </p:nvPr>
        </p:nvSpPr>
        <p:spPr>
          <a:xfrm>
            <a:off x="766310" y="270612"/>
            <a:ext cx="10658773" cy="1882653"/>
          </a:xfrm>
        </p:spPr>
        <p:txBody>
          <a:bodyPr/>
          <a:lstStyle/>
          <a:p>
            <a:pPr marL="36900" indent="0">
              <a:lnSpc>
                <a:spcPct val="200000"/>
              </a:lnSpc>
              <a:spcAft>
                <a:spcPts val="800"/>
              </a:spcAft>
              <a:buNone/>
            </a:pPr>
            <a:r>
              <a:rPr lang="en-IN" sz="1800" b="1" u="sng"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Price Variation based on Source and Destination</a:t>
            </a:r>
            <a:endParaRPr lang="en-IN" u="sng" dirty="0"/>
          </a:p>
          <a:p>
            <a:pPr marL="36900" indent="0">
              <a:lnSpc>
                <a:spcPct val="107000"/>
              </a:lnSpc>
              <a:spcAft>
                <a:spcPts val="800"/>
              </a:spcAft>
              <a:buNone/>
            </a:pPr>
            <a:r>
              <a:rPr lang="en-IN" sz="1600"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It suggests that flights leaving from Delhi are often cheaper than from other source cities.</a:t>
            </a:r>
            <a:endParaRPr lang="en-IN" sz="16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36900" indent="0">
              <a:buNone/>
            </a:pPr>
            <a:endParaRPr lang="en-IN" dirty="0"/>
          </a:p>
        </p:txBody>
      </p:sp>
      <p:pic>
        <p:nvPicPr>
          <p:cNvPr id="2" name="Picture 1">
            <a:extLst>
              <a:ext uri="{FF2B5EF4-FFF2-40B4-BE49-F238E27FC236}">
                <a16:creationId xmlns:a16="http://schemas.microsoft.com/office/drawing/2014/main" id="{F97D8B33-63F9-BA9F-3BE3-3C807522CA3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05781" y="2076634"/>
            <a:ext cx="7698658" cy="4637987"/>
          </a:xfrm>
          <a:prstGeom prst="rect">
            <a:avLst/>
          </a:prstGeom>
          <a:noFill/>
          <a:ln>
            <a:noFill/>
          </a:ln>
        </p:spPr>
      </p:pic>
    </p:spTree>
    <p:extLst>
      <p:ext uri="{BB962C8B-B14F-4D97-AF65-F5344CB8AC3E}">
        <p14:creationId xmlns:p14="http://schemas.microsoft.com/office/powerpoint/2010/main" val="40225616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alpha val="98000"/>
          </a:schemeClr>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70">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sp>
        <p:nvSpPr>
          <p:cNvPr id="4" name="Content Placeholder 3">
            <a:extLst>
              <a:ext uri="{FF2B5EF4-FFF2-40B4-BE49-F238E27FC236}">
                <a16:creationId xmlns:a16="http://schemas.microsoft.com/office/drawing/2014/main" id="{D1C967B2-650F-C5B3-F1B6-7C04B34F76E1}"/>
              </a:ext>
            </a:extLst>
          </p:cNvPr>
          <p:cNvSpPr>
            <a:spLocks noGrp="1"/>
          </p:cNvSpPr>
          <p:nvPr>
            <p:ph idx="1"/>
          </p:nvPr>
        </p:nvSpPr>
        <p:spPr>
          <a:xfrm>
            <a:off x="580104" y="270612"/>
            <a:ext cx="11031794" cy="1538523"/>
          </a:xfrm>
        </p:spPr>
        <p:txBody>
          <a:bodyPr/>
          <a:lstStyle/>
          <a:p>
            <a:pPr marL="36900" indent="0">
              <a:lnSpc>
                <a:spcPct val="200000"/>
              </a:lnSpc>
              <a:spcAft>
                <a:spcPts val="800"/>
              </a:spcAft>
              <a:buNone/>
            </a:pPr>
            <a:r>
              <a:rPr lang="en-IN" sz="1800" b="1" u="sng"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Influence of Number of Stops on Price</a:t>
            </a:r>
            <a:endParaRPr lang="en-IN" u="sng" dirty="0"/>
          </a:p>
          <a:p>
            <a:pPr marL="36900" indent="0">
              <a:lnSpc>
                <a:spcPct val="115000"/>
              </a:lnSpc>
              <a:spcAft>
                <a:spcPts val="800"/>
              </a:spcAft>
              <a:buNone/>
            </a:pPr>
            <a:r>
              <a:rPr lang="en-IN" sz="1600"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It indicates that more stops generally lead to higher ticket prices, except for AirAsia, where the prices are relatively constant.</a:t>
            </a:r>
            <a:endParaRPr lang="en-IN" sz="16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36900" indent="0">
              <a:buNone/>
            </a:pPr>
            <a:endParaRPr lang="en-IN" dirty="0"/>
          </a:p>
        </p:txBody>
      </p:sp>
      <p:pic>
        <p:nvPicPr>
          <p:cNvPr id="3" name="Picture 2">
            <a:extLst>
              <a:ext uri="{FF2B5EF4-FFF2-40B4-BE49-F238E27FC236}">
                <a16:creationId xmlns:a16="http://schemas.microsoft.com/office/drawing/2014/main" id="{865B2728-917F-E800-B37A-256CEC8A895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5471" y="2363766"/>
            <a:ext cx="11661057" cy="4086975"/>
          </a:xfrm>
          <a:prstGeom prst="rect">
            <a:avLst/>
          </a:prstGeom>
          <a:noFill/>
          <a:ln>
            <a:noFill/>
          </a:ln>
        </p:spPr>
      </p:pic>
    </p:spTree>
    <p:extLst>
      <p:ext uri="{BB962C8B-B14F-4D97-AF65-F5344CB8AC3E}">
        <p14:creationId xmlns:p14="http://schemas.microsoft.com/office/powerpoint/2010/main" val="1067757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78700" y="1163153"/>
            <a:ext cx="6469080" cy="4770616"/>
          </a:xfrm>
        </p:spPr>
        <p:txBody>
          <a:bodyPr anchor="ctr">
            <a:normAutofit/>
          </a:bodyPr>
          <a:lstStyle/>
          <a:p>
            <a:pPr marL="36900" indent="0">
              <a:lnSpc>
                <a:spcPct val="200000"/>
              </a:lnSpc>
              <a:buClrTx/>
              <a:buNone/>
            </a:pPr>
            <a:r>
              <a:rPr lang="en-GB" sz="2400" b="1" u="sng"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Content:</a:t>
            </a:r>
          </a:p>
          <a:p>
            <a:pPr>
              <a:buClrTx/>
            </a:pPr>
            <a:r>
              <a:rPr lang="en-GB" sz="20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Objective of the Project</a:t>
            </a:r>
            <a:endParaRPr lang="en-GB" sz="2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a:buClrTx/>
            </a:pPr>
            <a:r>
              <a:rPr lang="en-GB" sz="20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Description of the Problem</a:t>
            </a:r>
            <a:endParaRPr lang="en-GB" sz="2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a:buClrTx/>
            </a:pPr>
            <a:r>
              <a:rPr lang="en-GB" sz="20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Data Source </a:t>
            </a:r>
            <a:endParaRPr lang="en-GB" sz="2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a:buClrTx/>
            </a:pPr>
            <a:r>
              <a:rPr lang="en-GB" sz="20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Techniques and Analysis Implemented</a:t>
            </a:r>
            <a:endParaRPr lang="en-GB" sz="2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a:buClrTx/>
            </a:pPr>
            <a:r>
              <a:rPr lang="en-GB" sz="20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Outcome and Inference</a:t>
            </a:r>
            <a:endParaRPr lang="en-GB" sz="2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a:buClrTx/>
            </a:pPr>
            <a:r>
              <a:rPr lang="en-GB" sz="20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Ideology to transform and shape business</a:t>
            </a:r>
            <a:endParaRPr lang="en-GB" sz="2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US" dirty="0"/>
          </a:p>
        </p:txBody>
      </p:sp>
      <p:pic>
        <p:nvPicPr>
          <p:cNvPr id="71" name="Picture 70">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7" name="Picture 6" descr="A close-up of a toy airplane&#10;&#10;Description automatically generated with medium confidence">
            <a:extLst>
              <a:ext uri="{FF2B5EF4-FFF2-40B4-BE49-F238E27FC236}">
                <a16:creationId xmlns:a16="http://schemas.microsoft.com/office/drawing/2014/main" id="{3BBF4FD0-A643-B529-6876-5036BD5C2F48}"/>
              </a:ext>
            </a:extLst>
          </p:cNvPr>
          <p:cNvPicPr>
            <a:picLocks noChangeAspect="1"/>
          </p:cNvPicPr>
          <p:nvPr/>
        </p:nvPicPr>
        <p:blipFill rotWithShape="1">
          <a:blip r:embed="rId5"/>
          <a:srcRect l="9804" r="-3" b="-3"/>
          <a:stretch/>
        </p:blipFill>
        <p:spPr>
          <a:xfrm>
            <a:off x="6794091" y="1101212"/>
            <a:ext cx="5249530" cy="4593635"/>
          </a:xfrm>
          <a:prstGeom prst="rect">
            <a:avLst/>
          </a:prstGeom>
          <a:effectLst>
            <a:softEdge rad="63500"/>
          </a:effectLst>
        </p:spPr>
      </p:pic>
    </p:spTree>
    <p:extLst>
      <p:ext uri="{BB962C8B-B14F-4D97-AF65-F5344CB8AC3E}">
        <p14:creationId xmlns:p14="http://schemas.microsoft.com/office/powerpoint/2010/main" val="3220235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alpha val="98000"/>
          </a:schemeClr>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70">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sp>
        <p:nvSpPr>
          <p:cNvPr id="4" name="Content Placeholder 3">
            <a:extLst>
              <a:ext uri="{FF2B5EF4-FFF2-40B4-BE49-F238E27FC236}">
                <a16:creationId xmlns:a16="http://schemas.microsoft.com/office/drawing/2014/main" id="{D1C967B2-650F-C5B3-F1B6-7C04B34F76E1}"/>
              </a:ext>
            </a:extLst>
          </p:cNvPr>
          <p:cNvSpPr>
            <a:spLocks noGrp="1"/>
          </p:cNvSpPr>
          <p:nvPr>
            <p:ph idx="1"/>
          </p:nvPr>
        </p:nvSpPr>
        <p:spPr>
          <a:xfrm>
            <a:off x="304800" y="471949"/>
            <a:ext cx="11120284" cy="6076335"/>
          </a:xfrm>
        </p:spPr>
        <p:txBody>
          <a:bodyPr>
            <a:normAutofit fontScale="85000" lnSpcReduction="10000"/>
          </a:bodyPr>
          <a:lstStyle/>
          <a:p>
            <a:pPr marL="36900" indent="0">
              <a:lnSpc>
                <a:spcPct val="220000"/>
              </a:lnSpc>
              <a:spcAft>
                <a:spcPts val="800"/>
              </a:spcAft>
              <a:buNone/>
            </a:pPr>
            <a:r>
              <a:rPr lang="en-IN" sz="2400" b="1" u="sng"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How predicting flight prices benefits the business:</a:t>
            </a:r>
            <a:endParaRPr lang="en-IN" sz="24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buClrTx/>
              <a:buFont typeface="Wingdings" panose="05000000000000000000" pitchFamily="2" charset="2"/>
              <a:buChar char="Ø"/>
            </a:pPr>
            <a:r>
              <a:rPr lang="en-IN" sz="1900"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Revenue Optimization</a:t>
            </a:r>
            <a:endParaRPr lang="en-IN" sz="19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buClrTx/>
              <a:buFont typeface="Wingdings" panose="05000000000000000000" pitchFamily="2" charset="2"/>
              <a:buChar char="Ø"/>
            </a:pPr>
            <a:r>
              <a:rPr lang="en-IN" sz="1900"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Competitive Advantage</a:t>
            </a:r>
            <a:endParaRPr lang="en-IN" sz="19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buClrTx/>
              <a:buFont typeface="Wingdings" panose="05000000000000000000" pitchFamily="2" charset="2"/>
              <a:buChar char="Ø"/>
            </a:pPr>
            <a:r>
              <a:rPr lang="en-IN" sz="1900"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Customer Satisfaction</a:t>
            </a:r>
            <a:endParaRPr lang="en-IN" sz="19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buClrTx/>
              <a:buFont typeface="Wingdings" panose="05000000000000000000" pitchFamily="2" charset="2"/>
              <a:buChar char="Ø"/>
            </a:pPr>
            <a:r>
              <a:rPr lang="en-IN" sz="1900"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Improved Demand Forecasting</a:t>
            </a:r>
            <a:endParaRPr lang="en-IN" sz="19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buClrTx/>
              <a:buFont typeface="Wingdings" panose="05000000000000000000" pitchFamily="2" charset="2"/>
              <a:buChar char="Ø"/>
            </a:pPr>
            <a:r>
              <a:rPr lang="en-IN" sz="1900"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Pricing Strategies</a:t>
            </a:r>
            <a:endParaRPr lang="en-IN" sz="19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buClrTx/>
              <a:buFont typeface="Wingdings" panose="05000000000000000000" pitchFamily="2" charset="2"/>
              <a:buChar char="Ø"/>
            </a:pPr>
            <a:r>
              <a:rPr lang="en-IN" sz="1900"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Cost Optimization</a:t>
            </a:r>
            <a:endParaRPr lang="en-IN" sz="19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buClrTx/>
              <a:buFont typeface="Wingdings" panose="05000000000000000000" pitchFamily="2" charset="2"/>
              <a:buChar char="Ø"/>
            </a:pPr>
            <a:r>
              <a:rPr lang="en-IN" sz="1900"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Market Analysis and Insight</a:t>
            </a:r>
          </a:p>
          <a:p>
            <a:pPr marL="342900" lvl="0" indent="-342900">
              <a:lnSpc>
                <a:spcPct val="107000"/>
              </a:lnSpc>
              <a:buClrTx/>
              <a:buFont typeface="Wingdings" panose="05000000000000000000" pitchFamily="2" charset="2"/>
              <a:buChar char="Ø"/>
            </a:pPr>
            <a:endParaRPr lang="en-IN" sz="19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151200" indent="0">
              <a:lnSpc>
                <a:spcPct val="220000"/>
              </a:lnSpc>
              <a:spcAft>
                <a:spcPts val="800"/>
              </a:spcAft>
              <a:buNone/>
            </a:pPr>
            <a:r>
              <a:rPr lang="en-IN" sz="2100" b="1" u="sng"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Limitation and Future Scope:</a:t>
            </a:r>
            <a:endParaRPr lang="en-IN" sz="21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indent="-342900">
              <a:lnSpc>
                <a:spcPct val="107000"/>
              </a:lnSpc>
              <a:buClrTx/>
              <a:buFont typeface="Wingdings" panose="05000000000000000000" pitchFamily="2" charset="2"/>
              <a:buChar char="Ø"/>
            </a:pPr>
            <a:r>
              <a:rPr lang="en-IN" sz="1900"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The exclusion of real-time information about seat availability and other important factors. By including real-time information about seat availability, the accuracy of the predictions can be improved. </a:t>
            </a:r>
            <a:endParaRPr lang="en-IN" sz="19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indent="-342900">
              <a:lnSpc>
                <a:spcPct val="115000"/>
              </a:lnSpc>
              <a:buClrTx/>
              <a:buFont typeface="Wingdings" panose="05000000000000000000" pitchFamily="2" charset="2"/>
              <a:buChar char="Ø"/>
            </a:pPr>
            <a:r>
              <a:rPr lang="en-IN" sz="1900"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The lack of practical implementation hinders the validation of the model's effectiveness and its ability to adapt to emerging challenges or changes in the airfare market. Future work or further research should encompass the deployment of the developed model in a production environment, along with ongoing monitoring and evaluation.</a:t>
            </a:r>
            <a:endParaRPr lang="en-IN" sz="19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lvl="0" indent="-342900">
              <a:lnSpc>
                <a:spcPct val="115000"/>
              </a:lnSpc>
              <a:buClrTx/>
              <a:buFont typeface="Wingdings" panose="05000000000000000000" pitchFamily="2" charset="2"/>
              <a:buChar char="Ø"/>
            </a:pPr>
            <a:endParaRPr lang="en-IN" sz="19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36900" indent="0">
              <a:buNone/>
            </a:pPr>
            <a:endParaRPr lang="en-IN" dirty="0"/>
          </a:p>
        </p:txBody>
      </p:sp>
    </p:spTree>
    <p:extLst>
      <p:ext uri="{BB962C8B-B14F-4D97-AF65-F5344CB8AC3E}">
        <p14:creationId xmlns:p14="http://schemas.microsoft.com/office/powerpoint/2010/main" val="313940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oup of airplanes taking off&#10;&#10;Description automatically generated with low confidence">
            <a:extLst>
              <a:ext uri="{FF2B5EF4-FFF2-40B4-BE49-F238E27FC236}">
                <a16:creationId xmlns:a16="http://schemas.microsoft.com/office/drawing/2014/main" id="{B3E1BA37-365B-E4DC-5586-4B3BCAF77EF7}"/>
              </a:ext>
            </a:extLst>
          </p:cNvPr>
          <p:cNvPicPr>
            <a:picLocks noChangeAspect="1"/>
          </p:cNvPicPr>
          <p:nvPr/>
        </p:nvPicPr>
        <p:blipFill rotWithShape="1">
          <a:blip r:embed="rId4"/>
          <a:srcRect l="11111"/>
          <a:stretch/>
        </p:blipFill>
        <p:spPr>
          <a:xfrm>
            <a:off x="-8622" y="10"/>
            <a:ext cx="6096000" cy="6857990"/>
          </a:xfrm>
          <a:prstGeom prst="rect">
            <a:avLst/>
          </a:prstGeom>
        </p:spPr>
      </p:pic>
      <p:pic>
        <p:nvPicPr>
          <p:cNvPr id="85" name="Picture 84">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587613" y="2271253"/>
            <a:ext cx="5447071" cy="2684206"/>
          </a:xfrm>
        </p:spPr>
        <p:txBody>
          <a:bodyPr anchor="t">
            <a:normAutofit/>
          </a:bodyPr>
          <a:lstStyle/>
          <a:p>
            <a:pPr marL="36900" indent="0">
              <a:lnSpc>
                <a:spcPct val="200000"/>
              </a:lnSpc>
              <a:buClrTx/>
              <a:buNone/>
            </a:pPr>
            <a:r>
              <a:rPr lang="en-GB" sz="2000" b="1" u="sng"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Conclusion:</a:t>
            </a:r>
            <a:endParaRPr lang="en-GB" sz="1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36900" indent="0">
              <a:lnSpc>
                <a:spcPct val="115000"/>
              </a:lnSpc>
              <a:spcAft>
                <a:spcPts val="800"/>
              </a:spcAft>
              <a:buNone/>
            </a:pPr>
            <a:r>
              <a:rPr lang="en-IN" sz="1600"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The dataset is utilized to apply Machine Learning algorithms for the purpose of predicting the fluctuating fares of flights. This prediction allows customers to obtain estimated flight fare values in order to secure tickets at the lowest possible cost.</a:t>
            </a:r>
            <a:endParaRPr lang="en-IN" sz="16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60144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descr="A group of airplanes taking off&#10;&#10;Description automatically generated with low confidence">
            <a:extLst>
              <a:ext uri="{FF2B5EF4-FFF2-40B4-BE49-F238E27FC236}">
                <a16:creationId xmlns:a16="http://schemas.microsoft.com/office/drawing/2014/main" id="{B3E1BA37-365B-E4DC-5586-4B3BCAF77EF7}"/>
              </a:ext>
            </a:extLst>
          </p:cNvPr>
          <p:cNvPicPr>
            <a:picLocks noChangeAspect="1"/>
          </p:cNvPicPr>
          <p:nvPr/>
        </p:nvPicPr>
        <p:blipFill rotWithShape="1">
          <a:blip r:embed="rId5"/>
          <a:srcRect t="31563" b="12187"/>
          <a:stretch/>
        </p:blipFill>
        <p:spPr>
          <a:xfrm>
            <a:off x="1" y="10"/>
            <a:ext cx="12192000" cy="6857990"/>
          </a:xfrm>
          <a:prstGeom prst="rect">
            <a:avLst/>
          </a:prstGeom>
        </p:spPr>
      </p:pic>
      <p:sp useBgFill="1">
        <p:nvSpPr>
          <p:cNvPr id="90"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913795" y="2814320"/>
            <a:ext cx="3531684" cy="614680"/>
          </a:xfrm>
        </p:spPr>
        <p:txBody>
          <a:bodyPr anchor="t">
            <a:normAutofit/>
          </a:bodyPr>
          <a:lstStyle/>
          <a:p>
            <a:pPr marL="36900" indent="0" algn="ctr">
              <a:buClrTx/>
              <a:buNone/>
            </a:pPr>
            <a:r>
              <a:rPr lang="en-GB" sz="2800" b="1" i="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Thank you!</a:t>
            </a:r>
            <a:endParaRPr lang="en-GB" sz="2800" i="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68961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useBgFill="1">
        <p:nvSpPr>
          <p:cNvPr id="87" name="Rectangle 82">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491613" y="816077"/>
            <a:ext cx="6400254" cy="5378246"/>
          </a:xfrm>
        </p:spPr>
        <p:txBody>
          <a:bodyPr anchor="ctr">
            <a:noAutofit/>
          </a:bodyPr>
          <a:lstStyle/>
          <a:p>
            <a:pPr marL="36900" indent="0">
              <a:lnSpc>
                <a:spcPct val="200000"/>
              </a:lnSpc>
              <a:buClr>
                <a:srgbClr val="FEC76F"/>
              </a:buClr>
              <a:buNone/>
            </a:pPr>
            <a:r>
              <a:rPr lang="en-GB" sz="2000" b="1" u="sng" dirty="0">
                <a:solidFill>
                  <a:schemeClr val="bg1"/>
                </a:solidFill>
                <a:effectLst/>
                <a:latin typeface="Calibri" panose="020F0502020204030204" pitchFamily="34" charset="0"/>
                <a:ea typeface="Calibri" panose="020F0502020204030204" pitchFamily="34" charset="0"/>
                <a:cs typeface="Calibri" panose="020F0502020204030204" pitchFamily="34" charset="0"/>
              </a:rPr>
              <a:t>Objective of the project</a:t>
            </a:r>
            <a:endParaRPr lang="en-GB" sz="2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15000"/>
              </a:lnSpc>
              <a:buClrTx/>
              <a:buFont typeface="Wingdings" panose="05000000000000000000" pitchFamily="2" charset="2"/>
              <a:buChar char="Ø"/>
            </a:pPr>
            <a:r>
              <a:rPr lang="en-IN" sz="1800"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To find the best fit model to analyse and predict ticket prices for upcoming flights. </a:t>
            </a:r>
          </a:p>
          <a:p>
            <a:pPr indent="-342900">
              <a:lnSpc>
                <a:spcPct val="115000"/>
              </a:lnSpc>
              <a:buClrTx/>
              <a:buFont typeface="Wingdings" panose="05000000000000000000" pitchFamily="2" charset="2"/>
              <a:buChar char="Ø"/>
            </a:pPr>
            <a:r>
              <a:rPr lang="en-IN" sz="1800"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To study the factors which influence the fluctuations in the airfare prices and how they are related to the change in the prices.</a:t>
            </a:r>
            <a:endParaRPr lang="en-IN"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15000"/>
              </a:lnSpc>
              <a:buClrTx/>
              <a:buFont typeface="Wingdings" panose="05000000000000000000" pitchFamily="2" charset="2"/>
              <a:buChar char="Ø"/>
            </a:pPr>
            <a:r>
              <a:rPr lang="en-IN" sz="1800"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To help customers in selecting the optimum time to book and the cheapest flight to the desired destination.</a:t>
            </a:r>
            <a:endParaRPr lang="en-IN"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descr="A picture containing plane, air travel, sky, airliner&#10;&#10;Description automatically generated">
            <a:extLst>
              <a:ext uri="{FF2B5EF4-FFF2-40B4-BE49-F238E27FC236}">
                <a16:creationId xmlns:a16="http://schemas.microsoft.com/office/drawing/2014/main" id="{1D0515EF-2F3A-CB48-98D6-C43875BC7DC5}"/>
              </a:ext>
            </a:extLst>
          </p:cNvPr>
          <p:cNvPicPr>
            <a:picLocks noChangeAspect="1"/>
          </p:cNvPicPr>
          <p:nvPr/>
        </p:nvPicPr>
        <p:blipFill rotWithShape="1">
          <a:blip r:embed="rId4"/>
          <a:srcRect l="11526" r="21812"/>
          <a:stretch/>
        </p:blipFill>
        <p:spPr>
          <a:xfrm>
            <a:off x="7620351" y="10"/>
            <a:ext cx="4571649" cy="6857990"/>
          </a:xfrm>
          <a:prstGeom prst="rect">
            <a:avLst/>
          </a:prstGeom>
        </p:spPr>
      </p:pic>
      <p:pic>
        <p:nvPicPr>
          <p:cNvPr id="88" name="Picture 84">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spTree>
    <p:extLst>
      <p:ext uri="{BB962C8B-B14F-4D97-AF65-F5344CB8AC3E}">
        <p14:creationId xmlns:p14="http://schemas.microsoft.com/office/powerpoint/2010/main" val="2184977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61B2A784-4501-42A8-86DF-DB27DE395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25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4">
            <a:alphaModFix amt="35000"/>
            <a:extLst>
              <a:ext uri="{28A0092B-C50C-407E-A947-70E740481C1C}">
                <a14:useLocalDpi xmlns:a14="http://schemas.microsoft.com/office/drawing/2010/main" val="0"/>
              </a:ext>
            </a:extLst>
          </a:blip>
          <a:srcRect t="24969" b="24968"/>
          <a:stretch/>
        </p:blipFill>
        <p:spPr>
          <a:xfrm>
            <a:off x="20" y="10"/>
            <a:ext cx="12191981" cy="6857990"/>
          </a:xfrm>
          <a:prstGeom prst="rect">
            <a:avLst/>
          </a:prstGeom>
        </p:spPr>
      </p:pic>
      <p:sp>
        <p:nvSpPr>
          <p:cNvPr id="71" name="Freeform: Shape 70">
            <a:extLst>
              <a:ext uri="{FF2B5EF4-FFF2-40B4-BE49-F238E27FC236}">
                <a16:creationId xmlns:a16="http://schemas.microsoft.com/office/drawing/2014/main" id="{6576A321-2C04-4E8E-B7C0-22588C9C5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3404" y="1253030"/>
            <a:ext cx="4901184" cy="4781866"/>
          </a:xfrm>
          <a:custGeom>
            <a:avLst/>
            <a:gdLst>
              <a:gd name="connsiteX0" fmla="*/ 0 w 4901184"/>
              <a:gd name="connsiteY0" fmla="*/ 4781866 h 4781866"/>
              <a:gd name="connsiteX1" fmla="*/ 0 w 4901184"/>
              <a:gd name="connsiteY1" fmla="*/ 218593 h 4781866"/>
              <a:gd name="connsiteX2" fmla="*/ 218593 w 4901184"/>
              <a:gd name="connsiteY2" fmla="*/ 0 h 4781866"/>
              <a:gd name="connsiteX3" fmla="*/ 4682591 w 4901184"/>
              <a:gd name="connsiteY3" fmla="*/ 0 h 4781866"/>
              <a:gd name="connsiteX4" fmla="*/ 4901184 w 4901184"/>
              <a:gd name="connsiteY4" fmla="*/ 218593 h 4781866"/>
              <a:gd name="connsiteX5" fmla="*/ 4901184 w 4901184"/>
              <a:gd name="connsiteY5" fmla="*/ 4781866 h 478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1184" h="4781866">
                <a:moveTo>
                  <a:pt x="0" y="4781866"/>
                </a:moveTo>
                <a:lnTo>
                  <a:pt x="0" y="218593"/>
                </a:lnTo>
                <a:cubicBezTo>
                  <a:pt x="0" y="97867"/>
                  <a:pt x="97867" y="0"/>
                  <a:pt x="218593" y="0"/>
                </a:cubicBezTo>
                <a:lnTo>
                  <a:pt x="4682591" y="0"/>
                </a:lnTo>
                <a:cubicBezTo>
                  <a:pt x="4803317" y="0"/>
                  <a:pt x="4901184" y="97867"/>
                  <a:pt x="4901184" y="218593"/>
                </a:cubicBezTo>
                <a:lnTo>
                  <a:pt x="4901184" y="478186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picture containing banknote, cash, currency, money&#10;&#10;Description automatically generated">
            <a:extLst>
              <a:ext uri="{FF2B5EF4-FFF2-40B4-BE49-F238E27FC236}">
                <a16:creationId xmlns:a16="http://schemas.microsoft.com/office/drawing/2014/main" id="{D886BF41-009B-6F33-DD90-4176359A79BE}"/>
              </a:ext>
            </a:extLst>
          </p:cNvPr>
          <p:cNvPicPr>
            <a:picLocks noChangeAspect="1"/>
          </p:cNvPicPr>
          <p:nvPr/>
        </p:nvPicPr>
        <p:blipFill rotWithShape="1">
          <a:blip r:embed="rId5"/>
          <a:srcRect l="12237" r="20498" b="2"/>
          <a:stretch/>
        </p:blipFill>
        <p:spPr>
          <a:xfrm>
            <a:off x="-7489" y="1357963"/>
            <a:ext cx="4607403" cy="4572000"/>
          </a:xfrm>
          <a:custGeom>
            <a:avLst/>
            <a:gdLst/>
            <a:ahLst/>
            <a:cxnLst/>
            <a:rect l="l" t="t" r="r" b="b"/>
            <a:pathLst>
              <a:path w="4607403" h="4572000">
                <a:moveTo>
                  <a:pt x="0" y="0"/>
                </a:moveTo>
                <a:lnTo>
                  <a:pt x="4444457" y="0"/>
                </a:lnTo>
                <a:cubicBezTo>
                  <a:pt x="4534450" y="0"/>
                  <a:pt x="4607403" y="72953"/>
                  <a:pt x="4607403" y="162946"/>
                </a:cubicBezTo>
                <a:lnTo>
                  <a:pt x="4607403" y="4409054"/>
                </a:lnTo>
                <a:cubicBezTo>
                  <a:pt x="4607403" y="4499047"/>
                  <a:pt x="4534450" y="4572000"/>
                  <a:pt x="4444457" y="4572000"/>
                </a:cubicBezTo>
                <a:lnTo>
                  <a:pt x="0" y="4572000"/>
                </a:lnTo>
                <a:close/>
              </a:path>
            </a:pathLst>
          </a:cu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5760719" y="487680"/>
            <a:ext cx="5772519" cy="5606875"/>
          </a:xfrm>
        </p:spPr>
        <p:txBody>
          <a:bodyPr anchor="ctr">
            <a:normAutofit/>
          </a:bodyPr>
          <a:lstStyle/>
          <a:p>
            <a:pPr marL="36900" indent="0">
              <a:lnSpc>
                <a:spcPct val="220000"/>
              </a:lnSpc>
              <a:buClr>
                <a:schemeClr val="bg1"/>
              </a:buClr>
              <a:buNone/>
            </a:pPr>
            <a:r>
              <a:rPr lang="en-GB" sz="2000" b="1" u="sng"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Description of the Project</a:t>
            </a:r>
            <a:endParaRPr lang="en-GB" sz="1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a:lnSpc>
                <a:spcPct val="115000"/>
              </a:lnSpc>
              <a:spcAft>
                <a:spcPts val="800"/>
              </a:spcAft>
              <a:buClrTx/>
              <a:buFont typeface="Wingdings" panose="05000000000000000000" pitchFamily="2" charset="2"/>
              <a:buChar char="Ø"/>
            </a:pPr>
            <a:r>
              <a:rPr lang="en-IN"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The problem of the project is the challenge of predicting airfare prices accurately. Airfare prices in the airline industry are known to be dynamic, constantly fluctuating based on various factors.</a:t>
            </a:r>
          </a:p>
          <a:p>
            <a:pPr>
              <a:lnSpc>
                <a:spcPct val="107000"/>
              </a:lnSpc>
              <a:spcAft>
                <a:spcPts val="800"/>
              </a:spcAft>
              <a:buClrTx/>
              <a:buFont typeface="Wingdings" panose="05000000000000000000" pitchFamily="2" charset="2"/>
              <a:buChar char="Ø"/>
            </a:pPr>
            <a:r>
              <a:rPr lang="en-IN"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The price volatility makes it challenging for both airlines and travellers to make informed decisions regarding flight bookings.</a:t>
            </a:r>
          </a:p>
          <a:p>
            <a:pPr>
              <a:lnSpc>
                <a:spcPct val="107000"/>
              </a:lnSpc>
              <a:spcAft>
                <a:spcPts val="800"/>
              </a:spcAft>
              <a:buClrTx/>
              <a:buFont typeface="Wingdings" panose="05000000000000000000" pitchFamily="2" charset="2"/>
              <a:buChar char="Ø"/>
            </a:pPr>
            <a:r>
              <a:rPr lang="en-IN"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Travelers often struggle to find cost-effective airfare options that align with their travel plans and budget..</a:t>
            </a:r>
          </a:p>
          <a:p>
            <a:pPr>
              <a:lnSpc>
                <a:spcPct val="107000"/>
              </a:lnSpc>
              <a:spcAft>
                <a:spcPts val="800"/>
              </a:spcAft>
              <a:buClrTx/>
              <a:buFont typeface="Wingdings" panose="05000000000000000000" pitchFamily="2" charset="2"/>
              <a:buChar char="Ø"/>
            </a:pPr>
            <a:r>
              <a:rPr lang="en-IN"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Accurate airfare predictions can significantly benefit travel agencies and online booking platforms.</a:t>
            </a:r>
          </a:p>
        </p:txBody>
      </p:sp>
    </p:spTree>
    <p:extLst>
      <p:ext uri="{BB962C8B-B14F-4D97-AF65-F5344CB8AC3E}">
        <p14:creationId xmlns:p14="http://schemas.microsoft.com/office/powerpoint/2010/main" val="3866972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471948" y="1"/>
            <a:ext cx="6921910" cy="6528618"/>
          </a:xfrm>
        </p:spPr>
        <p:txBody>
          <a:bodyPr anchor="ctr">
            <a:normAutofit fontScale="47500" lnSpcReduction="20000"/>
          </a:bodyPr>
          <a:lstStyle/>
          <a:p>
            <a:pPr marL="36900" indent="0">
              <a:lnSpc>
                <a:spcPct val="220000"/>
              </a:lnSpc>
              <a:buClrTx/>
              <a:buNone/>
            </a:pPr>
            <a:r>
              <a:rPr lang="en-GB" sz="5000" b="1" u="sng"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About the Data</a:t>
            </a:r>
            <a:endParaRPr lang="en-GB" sz="5000" b="1" u="sng"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36900" indent="0">
              <a:buClrTx/>
              <a:buNone/>
            </a:pPr>
            <a:r>
              <a:rPr lang="en-IN" sz="33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The Dataset is well-structured and comprises 300153, offering a substantial volume of data for analysis.</a:t>
            </a:r>
          </a:p>
          <a:p>
            <a:pPr>
              <a:lnSpc>
                <a:spcPct val="107000"/>
              </a:lnSpc>
              <a:spcAft>
                <a:spcPts val="800"/>
              </a:spcAft>
              <a:buClrTx/>
              <a:buFont typeface="Wingdings" panose="05000000000000000000" pitchFamily="2" charset="2"/>
              <a:buChar char="Ø"/>
            </a:pPr>
            <a:r>
              <a:rPr lang="en-IN" sz="33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Airline: The name of the airline company.</a:t>
            </a:r>
          </a:p>
          <a:p>
            <a:pPr>
              <a:lnSpc>
                <a:spcPct val="107000"/>
              </a:lnSpc>
              <a:spcAft>
                <a:spcPts val="800"/>
              </a:spcAft>
              <a:buClrTx/>
              <a:buFont typeface="Wingdings" panose="05000000000000000000" pitchFamily="2" charset="2"/>
              <a:buChar char="Ø"/>
            </a:pPr>
            <a:r>
              <a:rPr lang="en-IN" sz="33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Flight:  plane's flight code.</a:t>
            </a:r>
          </a:p>
          <a:p>
            <a:pPr>
              <a:lnSpc>
                <a:spcPct val="107000"/>
              </a:lnSpc>
              <a:spcAft>
                <a:spcPts val="800"/>
              </a:spcAft>
              <a:buClrTx/>
              <a:buFont typeface="Wingdings" panose="05000000000000000000" pitchFamily="2" charset="2"/>
              <a:buChar char="Ø"/>
            </a:pPr>
            <a:r>
              <a:rPr lang="en-IN" sz="33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Source City: It represents the starting point of the journey.</a:t>
            </a:r>
          </a:p>
          <a:p>
            <a:pPr>
              <a:lnSpc>
                <a:spcPct val="107000"/>
              </a:lnSpc>
              <a:spcAft>
                <a:spcPts val="800"/>
              </a:spcAft>
              <a:buClrTx/>
              <a:buFont typeface="Wingdings" panose="05000000000000000000" pitchFamily="2" charset="2"/>
              <a:buChar char="Ø"/>
            </a:pPr>
            <a:r>
              <a:rPr lang="en-IN" sz="33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Departure Time: It provides information about the departure schedule.</a:t>
            </a:r>
          </a:p>
          <a:p>
            <a:pPr>
              <a:lnSpc>
                <a:spcPct val="107000"/>
              </a:lnSpc>
              <a:spcAft>
                <a:spcPts val="800"/>
              </a:spcAft>
              <a:buClrTx/>
              <a:buFont typeface="Wingdings" panose="05000000000000000000" pitchFamily="2" charset="2"/>
              <a:buChar char="Ø"/>
            </a:pPr>
            <a:r>
              <a:rPr lang="en-IN" sz="33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Stops: layovers between the source and destination cities. It indicates whether the flight is direct or has intermediate stops.</a:t>
            </a:r>
          </a:p>
          <a:p>
            <a:pPr>
              <a:lnSpc>
                <a:spcPct val="107000"/>
              </a:lnSpc>
              <a:spcAft>
                <a:spcPts val="800"/>
              </a:spcAft>
              <a:buClrTx/>
              <a:buFont typeface="Wingdings" panose="05000000000000000000" pitchFamily="2" charset="2"/>
              <a:buChar char="Ø"/>
            </a:pPr>
            <a:r>
              <a:rPr lang="en-IN" sz="33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Arrival Time: It provides information about the estimated arrival time.</a:t>
            </a:r>
          </a:p>
          <a:p>
            <a:pPr>
              <a:lnSpc>
                <a:spcPct val="107000"/>
              </a:lnSpc>
              <a:spcAft>
                <a:spcPts val="800"/>
              </a:spcAft>
              <a:buClrTx/>
              <a:buFont typeface="Wingdings" panose="05000000000000000000" pitchFamily="2" charset="2"/>
              <a:buChar char="Ø"/>
            </a:pPr>
            <a:r>
              <a:rPr lang="en-IN" sz="33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Destination City: City where the flight will land.</a:t>
            </a:r>
          </a:p>
          <a:p>
            <a:pPr>
              <a:lnSpc>
                <a:spcPct val="107000"/>
              </a:lnSpc>
              <a:spcAft>
                <a:spcPts val="800"/>
              </a:spcAft>
              <a:buClrTx/>
              <a:buFont typeface="Wingdings" panose="05000000000000000000" pitchFamily="2" charset="2"/>
              <a:buChar char="Ø"/>
            </a:pPr>
            <a:r>
              <a:rPr lang="en-IN" sz="33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Class: The information on seat class.</a:t>
            </a:r>
          </a:p>
          <a:p>
            <a:pPr>
              <a:lnSpc>
                <a:spcPct val="107000"/>
              </a:lnSpc>
              <a:spcAft>
                <a:spcPts val="800"/>
              </a:spcAft>
              <a:buClrTx/>
              <a:buFont typeface="Wingdings" panose="05000000000000000000" pitchFamily="2" charset="2"/>
              <a:buChar char="Ø"/>
            </a:pPr>
            <a:r>
              <a:rPr lang="en-IN" sz="33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Duration: the total time taken for the journey, including any layovers or stops.</a:t>
            </a:r>
          </a:p>
          <a:p>
            <a:pPr>
              <a:lnSpc>
                <a:spcPct val="107000"/>
              </a:lnSpc>
              <a:spcAft>
                <a:spcPts val="800"/>
              </a:spcAft>
              <a:buClrTx/>
              <a:buFont typeface="Wingdings" panose="05000000000000000000" pitchFamily="2" charset="2"/>
              <a:buChar char="Ø"/>
            </a:pPr>
            <a:r>
              <a:rPr lang="en-IN" sz="33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Days Left: It represents the number of days between the booking date and the departure date.</a:t>
            </a:r>
          </a:p>
          <a:p>
            <a:pPr>
              <a:lnSpc>
                <a:spcPct val="107000"/>
              </a:lnSpc>
              <a:spcAft>
                <a:spcPts val="800"/>
              </a:spcAft>
              <a:buClrTx/>
              <a:buFont typeface="Wingdings" panose="05000000000000000000" pitchFamily="2" charset="2"/>
              <a:buChar char="Ø"/>
            </a:pPr>
            <a:r>
              <a:rPr lang="en-IN" sz="33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Price: The information of the ticket price. This is the target variable for predictive analytics, and the aim is to predict this value based on the given features.</a:t>
            </a: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l="5692" r="19408"/>
          <a:stretch/>
        </p:blipFill>
        <p:spPr>
          <a:xfrm>
            <a:off x="7620351" y="10"/>
            <a:ext cx="4571649" cy="6857990"/>
          </a:xfrm>
          <a:prstGeom prst="rect">
            <a:avLst/>
          </a:prstGeom>
        </p:spPr>
      </p:pic>
      <p:pic>
        <p:nvPicPr>
          <p:cNvPr id="64" name="Picture 63">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4" name="Picture 3" descr="A magnifying glass and calculator on papers&#10;&#10;Description automatically generated with medium confidence">
            <a:extLst>
              <a:ext uri="{FF2B5EF4-FFF2-40B4-BE49-F238E27FC236}">
                <a16:creationId xmlns:a16="http://schemas.microsoft.com/office/drawing/2014/main" id="{E1F0521C-8841-53BC-62DB-A9BB6C539D6E}"/>
              </a:ext>
            </a:extLst>
          </p:cNvPr>
          <p:cNvPicPr>
            <a:picLocks noChangeAspect="1"/>
          </p:cNvPicPr>
          <p:nvPr/>
        </p:nvPicPr>
        <p:blipFill>
          <a:blip r:embed="rId6"/>
          <a:stretch>
            <a:fillRect/>
          </a:stretch>
        </p:blipFill>
        <p:spPr>
          <a:xfrm>
            <a:off x="7620351" y="0"/>
            <a:ext cx="4572000" cy="6858000"/>
          </a:xfrm>
          <a:prstGeom prst="rect">
            <a:avLst/>
          </a:prstGeom>
        </p:spPr>
      </p:pic>
    </p:spTree>
    <p:extLst>
      <p:ext uri="{BB962C8B-B14F-4D97-AF65-F5344CB8AC3E}">
        <p14:creationId xmlns:p14="http://schemas.microsoft.com/office/powerpoint/2010/main" val="1788870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4608E264-926B-434A-8D58-87ACA185D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E67A036B-F109-477D-A092-D947533E27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10650" y="1"/>
            <a:ext cx="4966697" cy="6858000"/>
          </a:xfrm>
          <a:prstGeom prst="rect">
            <a:avLst/>
          </a:pr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555819" y="255638"/>
            <a:ext cx="5282220" cy="6223819"/>
          </a:xfrm>
        </p:spPr>
        <p:txBody>
          <a:bodyPr anchor="ctr">
            <a:noAutofit/>
          </a:bodyPr>
          <a:lstStyle/>
          <a:p>
            <a:pPr marL="36900" indent="0">
              <a:lnSpc>
                <a:spcPct val="200000"/>
              </a:lnSpc>
              <a:buClrTx/>
              <a:buNone/>
            </a:pPr>
            <a:r>
              <a:rPr lang="en-GB" sz="2000" b="1" u="sng"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Techniques for Airfare Prediction Analysis</a:t>
            </a:r>
            <a:endParaRPr lang="en-GB" sz="1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a:lnSpc>
                <a:spcPct val="115000"/>
              </a:lnSpc>
              <a:spcAft>
                <a:spcPts val="800"/>
              </a:spcAft>
              <a:buClrTx/>
              <a:buFont typeface="Wingdings" panose="05000000000000000000" pitchFamily="2" charset="2"/>
              <a:buChar char="Ø"/>
            </a:pPr>
            <a:r>
              <a:rPr lang="en-IN" sz="1800"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The project progressed through various stages, encompassing data collection, preprocessing, exploratory data analysis, feature selection and engineering, model development and evaluation. The following is a summary of the key components and methodologies employed in each stage:</a:t>
            </a:r>
            <a:endParaRPr lang="en-IN"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2" name="Picture 1" descr="What is Machine Learning? Definition, Types, Applications">
            <a:extLst>
              <a:ext uri="{FF2B5EF4-FFF2-40B4-BE49-F238E27FC236}">
                <a16:creationId xmlns:a16="http://schemas.microsoft.com/office/drawing/2014/main" id="{0526E7DB-353A-3BCD-A201-CB03FF4B5C6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8854" y="1780937"/>
            <a:ext cx="6152784" cy="3384709"/>
          </a:xfrm>
          <a:prstGeom prst="rect">
            <a:avLst/>
          </a:prstGeom>
          <a:noFill/>
          <a:ln>
            <a:noFill/>
          </a:ln>
        </p:spPr>
      </p:pic>
    </p:spTree>
    <p:extLst>
      <p:ext uri="{BB962C8B-B14F-4D97-AF65-F5344CB8AC3E}">
        <p14:creationId xmlns:p14="http://schemas.microsoft.com/office/powerpoint/2010/main" val="351634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alpha val="98000"/>
          </a:schemeClr>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314960" y="304800"/>
            <a:ext cx="6786880" cy="6329680"/>
          </a:xfrm>
        </p:spPr>
        <p:txBody>
          <a:bodyPr anchor="ctr">
            <a:noAutofit/>
          </a:bodyPr>
          <a:lstStyle/>
          <a:p>
            <a:pPr marL="36900" indent="0">
              <a:lnSpc>
                <a:spcPct val="200000"/>
              </a:lnSpc>
              <a:buClr>
                <a:schemeClr val="bg1"/>
              </a:buClr>
              <a:buNone/>
            </a:pPr>
            <a:r>
              <a:rPr lang="en-IN" sz="2000" b="1" u="sng"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1. Exploratory Data Analysis (EDA):</a:t>
            </a:r>
            <a:endParaRPr lang="en-GB" sz="1600" b="1"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buClrTx/>
              <a:buFont typeface="Wingdings" panose="05000000000000000000" pitchFamily="2" charset="2"/>
              <a:buChar char="Ø"/>
            </a:pPr>
            <a:r>
              <a:rPr lang="en-IN" sz="1600" b="1"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Descriptive Analytics </a:t>
            </a:r>
            <a:endParaRPr lang="en-IN" sz="16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15000"/>
              </a:lnSpc>
              <a:buClrTx/>
              <a:buFont typeface="Wingdings" panose="05000000000000000000" pitchFamily="2" charset="2"/>
              <a:buChar char="Ø"/>
            </a:pPr>
            <a:r>
              <a:rPr lang="en-IN" sz="1600" b="1"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Duration Analysis</a:t>
            </a:r>
            <a:r>
              <a:rPr lang="en-IN" sz="1600"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The average duration of flights in the dataset is approximately 12.22 hours, with a standard deviation of 7.19 hours. This indicates a considerable variability in flight durations.</a:t>
            </a:r>
            <a:endParaRPr lang="en-IN" sz="16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15000"/>
              </a:lnSpc>
              <a:spcAft>
                <a:spcPts val="800"/>
              </a:spcAft>
              <a:buClrTx/>
              <a:buFont typeface="Wingdings" panose="05000000000000000000" pitchFamily="2" charset="2"/>
              <a:buChar char="Ø"/>
            </a:pPr>
            <a:r>
              <a:rPr lang="en-IN" sz="1600" b="1"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Price</a:t>
            </a:r>
            <a:r>
              <a:rPr lang="en-IN" sz="1600"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IN" sz="1600" b="1"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Analysis:</a:t>
            </a:r>
            <a:r>
              <a:rPr lang="en-IN" sz="1600"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The average ticket price in the dataset is approximately 20,889.66, with a standard deviation of 22,697.77. This indicates a significant variation in ticket prices.</a:t>
            </a:r>
            <a:endParaRPr lang="en-IN" sz="16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71" name="Picture 70">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t="23769" r="2" b="10368"/>
          <a:stretch/>
        </p:blipFill>
        <p:spPr>
          <a:xfrm>
            <a:off x="7620351" y="10"/>
            <a:ext cx="4571649" cy="6857990"/>
          </a:xfrm>
          <a:prstGeom prst="rect">
            <a:avLst/>
          </a:prstGeom>
        </p:spPr>
      </p:pic>
      <p:pic>
        <p:nvPicPr>
          <p:cNvPr id="4" name="Picture 3" descr="A picture containing design&#10;&#10;Description automatically generated">
            <a:extLst>
              <a:ext uri="{FF2B5EF4-FFF2-40B4-BE49-F238E27FC236}">
                <a16:creationId xmlns:a16="http://schemas.microsoft.com/office/drawing/2014/main" id="{E07F2C34-DC16-6794-D86A-EB538D6B65A9}"/>
              </a:ext>
            </a:extLst>
          </p:cNvPr>
          <p:cNvPicPr>
            <a:picLocks noChangeAspect="1"/>
          </p:cNvPicPr>
          <p:nvPr/>
        </p:nvPicPr>
        <p:blipFill rotWithShape="1">
          <a:blip r:embed="rId6"/>
          <a:srcRect l="8"/>
          <a:stretch/>
        </p:blipFill>
        <p:spPr>
          <a:xfrm>
            <a:off x="7620351" y="1714500"/>
            <a:ext cx="4571649" cy="3429000"/>
          </a:xfrm>
          <a:prstGeom prst="rect">
            <a:avLst/>
          </a:prstGeom>
        </p:spPr>
      </p:pic>
    </p:spTree>
    <p:extLst>
      <p:ext uri="{BB962C8B-B14F-4D97-AF65-F5344CB8AC3E}">
        <p14:creationId xmlns:p14="http://schemas.microsoft.com/office/powerpoint/2010/main" val="3248684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alpha val="98000"/>
          </a:schemeClr>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357294" y="334297"/>
            <a:ext cx="6786880" cy="6329680"/>
          </a:xfrm>
        </p:spPr>
        <p:txBody>
          <a:bodyPr anchor="ctr">
            <a:noAutofit/>
          </a:bodyPr>
          <a:lstStyle/>
          <a:p>
            <a:pPr>
              <a:lnSpc>
                <a:spcPct val="115000"/>
              </a:lnSpc>
              <a:spcAft>
                <a:spcPts val="800"/>
              </a:spcAft>
              <a:buClrTx/>
            </a:pPr>
            <a:r>
              <a:rPr lang="en-IN" sz="16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Missing Data Analysis</a:t>
            </a:r>
            <a:r>
              <a:rPr lang="en-IN" sz="16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Our dataset do not have any null/nan/missing values.</a:t>
            </a:r>
          </a:p>
          <a:p>
            <a:pPr>
              <a:lnSpc>
                <a:spcPct val="115000"/>
              </a:lnSpc>
              <a:spcAft>
                <a:spcPts val="800"/>
              </a:spcAft>
              <a:buClrTx/>
            </a:pPr>
            <a:r>
              <a:rPr lang="en-IN" sz="1600" b="1"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Outliers Detection:</a:t>
            </a:r>
            <a:r>
              <a:rPr lang="en-IN" sz="1600"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For the </a:t>
            </a:r>
            <a:r>
              <a:rPr lang="en-IN" sz="1600" b="1"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'duration'</a:t>
            </a:r>
            <a:r>
              <a:rPr lang="en-IN" sz="1600"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column, there are 722 outliers, which are flights with a duration greater than 30 hours. These outliers might be a result of layover stops between flights, including overnight layovers and flight cancellations. It is reasonable to have such outliers, so there is no need to remove them.</a:t>
            </a:r>
            <a:endParaRPr lang="en-IN" sz="16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a:lnSpc>
                <a:spcPct val="115000"/>
              </a:lnSpc>
              <a:spcAft>
                <a:spcPts val="800"/>
              </a:spcAft>
              <a:buClrTx/>
            </a:pPr>
            <a:r>
              <a:rPr lang="en-IN" sz="1600"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For the </a:t>
            </a:r>
            <a:r>
              <a:rPr lang="en-IN" sz="1600" b="1"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'price'</a:t>
            </a:r>
            <a:r>
              <a:rPr lang="en-IN" sz="1600"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column, there are 602 outliers. These outliers might be due to natural price surges that occur, and they are not necessarily erroneous data points. Therefore, it is also not necessary to remove these outliers.</a:t>
            </a:r>
            <a:endParaRPr lang="en-IN" sz="16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a:lnSpc>
                <a:spcPct val="115000"/>
              </a:lnSpc>
              <a:spcAft>
                <a:spcPts val="800"/>
              </a:spcAft>
              <a:buClrTx/>
            </a:pPr>
            <a:r>
              <a:rPr lang="en-IN" sz="1600"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It seems that the outliers detected in the 'duration' and 'price' columns are valid and represent natural occurrences in flight durations and pricing.</a:t>
            </a:r>
            <a:endParaRPr lang="en-IN" sz="16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71" name="Picture 70">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t="23769" r="2" b="10368"/>
          <a:stretch/>
        </p:blipFill>
        <p:spPr>
          <a:xfrm>
            <a:off x="7620351" y="10"/>
            <a:ext cx="4571649" cy="6857990"/>
          </a:xfrm>
          <a:prstGeom prst="rect">
            <a:avLst/>
          </a:prstGeom>
        </p:spPr>
      </p:pic>
      <p:pic>
        <p:nvPicPr>
          <p:cNvPr id="4" name="Picture 3" descr="A picture containing design&#10;&#10;Description automatically generated">
            <a:extLst>
              <a:ext uri="{FF2B5EF4-FFF2-40B4-BE49-F238E27FC236}">
                <a16:creationId xmlns:a16="http://schemas.microsoft.com/office/drawing/2014/main" id="{E07F2C34-DC16-6794-D86A-EB538D6B65A9}"/>
              </a:ext>
            </a:extLst>
          </p:cNvPr>
          <p:cNvPicPr>
            <a:picLocks noChangeAspect="1"/>
          </p:cNvPicPr>
          <p:nvPr/>
        </p:nvPicPr>
        <p:blipFill rotWithShape="1">
          <a:blip r:embed="rId6"/>
          <a:srcRect l="8"/>
          <a:stretch/>
        </p:blipFill>
        <p:spPr>
          <a:xfrm>
            <a:off x="7620351" y="1714500"/>
            <a:ext cx="4571649" cy="3429000"/>
          </a:xfrm>
          <a:prstGeom prst="rect">
            <a:avLst/>
          </a:prstGeom>
        </p:spPr>
      </p:pic>
    </p:spTree>
    <p:extLst>
      <p:ext uri="{BB962C8B-B14F-4D97-AF65-F5344CB8AC3E}">
        <p14:creationId xmlns:p14="http://schemas.microsoft.com/office/powerpoint/2010/main" val="3589158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alpha val="98000"/>
          </a:schemeClr>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357294" y="334299"/>
            <a:ext cx="11461080" cy="3094702"/>
          </a:xfrm>
        </p:spPr>
        <p:txBody>
          <a:bodyPr anchor="ctr">
            <a:noAutofit/>
          </a:bodyPr>
          <a:lstStyle/>
          <a:p>
            <a:pPr>
              <a:lnSpc>
                <a:spcPct val="115000"/>
              </a:lnSpc>
              <a:spcAft>
                <a:spcPts val="800"/>
              </a:spcAft>
              <a:buClrTx/>
              <a:buFont typeface="Wingdings" panose="05000000000000000000" pitchFamily="2" charset="2"/>
              <a:buChar char="Ø"/>
            </a:pPr>
            <a:r>
              <a:rPr lang="en-IN" sz="1600" b="1"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Feature encoding</a:t>
            </a:r>
            <a:endParaRPr lang="en-IN" sz="16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a:lnSpc>
                <a:spcPct val="115000"/>
              </a:lnSpc>
              <a:spcAft>
                <a:spcPts val="800"/>
              </a:spcAft>
              <a:buClrTx/>
              <a:buFont typeface="Wingdings" panose="05000000000000000000" pitchFamily="2" charset="2"/>
              <a:buChar char="Ø"/>
            </a:pPr>
            <a:r>
              <a:rPr lang="en-IN" sz="1600" u="sng"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One-Hot Encoding for Nominal Data- </a:t>
            </a:r>
            <a:r>
              <a:rPr lang="en-IN" sz="1600"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'airline', '</a:t>
            </a:r>
            <a:r>
              <a:rPr lang="en-IN" sz="1600" kern="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source_city</a:t>
            </a:r>
            <a:r>
              <a:rPr lang="en-IN" sz="1600"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IN" sz="1600" kern="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departure_time</a:t>
            </a:r>
            <a:r>
              <a:rPr lang="en-IN" sz="1600"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IN" sz="1600" kern="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arrival_time</a:t>
            </a:r>
            <a:r>
              <a:rPr lang="en-IN" sz="1600"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and '</a:t>
            </a:r>
            <a:r>
              <a:rPr lang="en-IN" sz="1600" kern="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destination_city</a:t>
            </a:r>
            <a:r>
              <a:rPr lang="en-IN" sz="1600"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t>
            </a:r>
            <a:endParaRPr lang="en-IN" sz="16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a:lnSpc>
                <a:spcPct val="115000"/>
              </a:lnSpc>
              <a:spcAft>
                <a:spcPts val="800"/>
              </a:spcAft>
              <a:buClrTx/>
              <a:buFont typeface="Wingdings" panose="05000000000000000000" pitchFamily="2" charset="2"/>
              <a:buChar char="Ø"/>
            </a:pPr>
            <a:r>
              <a:rPr lang="en-IN" sz="1600" u="sng"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Label Encoding for Ordinal Data</a:t>
            </a:r>
            <a:r>
              <a:rPr lang="en-IN" sz="1600"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-'Stops' and 'Class'</a:t>
            </a:r>
            <a:endParaRPr lang="en-IN" sz="16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a:lnSpc>
                <a:spcPct val="115000"/>
              </a:lnSpc>
              <a:spcAft>
                <a:spcPts val="800"/>
              </a:spcAft>
              <a:buClrTx/>
              <a:buFont typeface="Wingdings" panose="05000000000000000000" pitchFamily="2" charset="2"/>
              <a:buChar char="Ø"/>
            </a:pPr>
            <a:r>
              <a:rPr lang="en-IN" sz="1600" b="1"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Feature Selection</a:t>
            </a:r>
            <a:endParaRPr lang="en-IN" sz="16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a:lnSpc>
                <a:spcPct val="115000"/>
              </a:lnSpc>
              <a:spcAft>
                <a:spcPts val="800"/>
              </a:spcAft>
              <a:buClrTx/>
              <a:buFont typeface="Wingdings" panose="05000000000000000000" pitchFamily="2" charset="2"/>
              <a:buChar char="Ø"/>
            </a:pPr>
            <a:r>
              <a:rPr lang="en-IN" sz="1600" b="1"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Correlation Analysis:</a:t>
            </a:r>
            <a:r>
              <a:rPr lang="en-IN" sz="16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There is strong correlation with </a:t>
            </a:r>
            <a:r>
              <a:rPr lang="en-IN" sz="16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Class and Price</a:t>
            </a:r>
            <a:r>
              <a:rPr lang="en-IN" sz="16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t>
            </a:r>
          </a:p>
          <a:p>
            <a:pPr>
              <a:lnSpc>
                <a:spcPct val="115000"/>
              </a:lnSpc>
              <a:spcAft>
                <a:spcPts val="800"/>
              </a:spcAft>
              <a:buClrTx/>
              <a:buFont typeface="Wingdings" panose="05000000000000000000" pitchFamily="2" charset="2"/>
              <a:buChar char="Ø"/>
            </a:pPr>
            <a:r>
              <a:rPr lang="en-IN" sz="1600" b="1"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Mutual information :</a:t>
            </a:r>
            <a:r>
              <a:rPr lang="en-IN" sz="1600"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The top features with higher mutual information scores were</a:t>
            </a:r>
            <a:endParaRPr lang="en-IN" sz="16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71" name="Picture 70">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2" name="Picture 1">
            <a:extLst>
              <a:ext uri="{FF2B5EF4-FFF2-40B4-BE49-F238E27FC236}">
                <a16:creationId xmlns:a16="http://schemas.microsoft.com/office/drawing/2014/main" id="{295E6E9E-EDDB-B8E9-AB4D-7DA7B6CBD0C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94657" y="3445332"/>
            <a:ext cx="7503304" cy="3322155"/>
          </a:xfrm>
          <a:prstGeom prst="rect">
            <a:avLst/>
          </a:prstGeom>
          <a:noFill/>
          <a:ln>
            <a:noFill/>
          </a:ln>
        </p:spPr>
      </p:pic>
    </p:spTree>
    <p:extLst>
      <p:ext uri="{BB962C8B-B14F-4D97-AF65-F5344CB8AC3E}">
        <p14:creationId xmlns:p14="http://schemas.microsoft.com/office/powerpoint/2010/main" val="221054732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0.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3.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4.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5.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6.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7.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8.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9.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0.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3.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4.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5.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6.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7.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8.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9.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{3C8CB232-66B0-4F94-9ACE-36294E186A31}tf55705232_win32</Template>
  <TotalTime>5095</TotalTime>
  <Words>1306</Words>
  <Application>Microsoft Office PowerPoint</Application>
  <PresentationFormat>Widescreen</PresentationFormat>
  <Paragraphs>130</Paragraphs>
  <Slides>22</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Goudy Old Style</vt:lpstr>
      <vt:lpstr>Wingdings</vt:lpstr>
      <vt:lpstr>Wingdings 2</vt:lpstr>
      <vt:lpstr>SlateVTI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 </dc:title>
  <dc:creator>Abdul Sickander</dc:creator>
  <cp:lastModifiedBy>Abdul Sickander</cp:lastModifiedBy>
  <cp:revision>20</cp:revision>
  <dcterms:created xsi:type="dcterms:W3CDTF">2023-07-01T09:20:24Z</dcterms:created>
  <dcterms:modified xsi:type="dcterms:W3CDTF">2023-07-06T22:43:38Z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